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736" r:id="rId3"/>
  </p:sldMasterIdLst>
  <p:sldIdLst>
    <p:sldId id="318" r:id="rId4"/>
    <p:sldId id="319" r:id="rId5"/>
    <p:sldId id="284" r:id="rId6"/>
    <p:sldId id="285" r:id="rId7"/>
    <p:sldId id="287" r:id="rId8"/>
    <p:sldId id="288" r:id="rId9"/>
    <p:sldId id="289" r:id="rId10"/>
    <p:sldId id="290" r:id="rId11"/>
    <p:sldId id="291" r:id="rId12"/>
    <p:sldId id="292" r:id="rId13"/>
    <p:sldId id="293" r:id="rId14"/>
    <p:sldId id="294" r:id="rId15"/>
    <p:sldId id="295" r:id="rId16"/>
    <p:sldId id="297" r:id="rId17"/>
    <p:sldId id="298" r:id="rId18"/>
    <p:sldId id="299" r:id="rId19"/>
    <p:sldId id="300" r:id="rId20"/>
    <p:sldId id="301" r:id="rId21"/>
    <p:sldId id="302" r:id="rId22"/>
    <p:sldId id="303" r:id="rId23"/>
    <p:sldId id="304" r:id="rId24"/>
    <p:sldId id="305" r:id="rId25"/>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2" r:id="rId41"/>
    <p:sldId id="274" r:id="rId42"/>
    <p:sldId id="275" r:id="rId43"/>
    <p:sldId id="276" r:id="rId44"/>
    <p:sldId id="277" r:id="rId45"/>
    <p:sldId id="278" r:id="rId46"/>
    <p:sldId id="279" r:id="rId47"/>
    <p:sldId id="280" r:id="rId48"/>
    <p:sldId id="281" r:id="rId49"/>
    <p:sldId id="282" r:id="rId50"/>
    <p:sldId id="283" r:id="rId51"/>
    <p:sldId id="307" r:id="rId52"/>
    <p:sldId id="308" r:id="rId53"/>
    <p:sldId id="310" r:id="rId54"/>
    <p:sldId id="311" r:id="rId55"/>
    <p:sldId id="312" r:id="rId56"/>
    <p:sldId id="313" r:id="rId57"/>
    <p:sldId id="314" r:id="rId58"/>
    <p:sldId id="315" r:id="rId59"/>
    <p:sldId id="320" r:id="rId60"/>
    <p:sldId id="321" r:id="rId61"/>
    <p:sldId id="322" r:id="rId62"/>
    <p:sldId id="323" r:id="rId63"/>
    <p:sldId id="324" r:id="rId64"/>
    <p:sldId id="325" r:id="rId6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hmet boran" initials="mb" lastIdx="1" clrIdx="0">
    <p:extLst>
      <p:ext uri="{19B8F6BF-5375-455C-9EA6-DF929625EA0E}">
        <p15:presenceInfo xmlns:p15="http://schemas.microsoft.com/office/powerpoint/2012/main" userId="289ddeb477a911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8T00:16:37.088" idx="1">
    <p:pos x="10" y="10"/>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8678570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7069505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9960099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86279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59169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67297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132165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554C65-FDF9-4D30-BA35-7BFA47120DBA}" type="datetimeFigureOut">
              <a:rPr lang="tr-TR" smtClean="0"/>
              <a:t>9.5.2022</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11400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554C65-FDF9-4D30-BA35-7BFA47120DBA}" type="datetimeFigureOut">
              <a:rPr lang="tr-TR" smtClean="0"/>
              <a:t>9.5.2022</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253066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54C65-FDF9-4D30-BA35-7BFA47120DBA}" type="datetimeFigureOut">
              <a:rPr lang="tr-TR" smtClean="0"/>
              <a:t>9.5.2022</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24143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05788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7143436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424055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189752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567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846337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29233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650442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13706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50151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665881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42108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5635090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785087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031614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554C65-FDF9-4D30-BA35-7BFA47120DBA}" type="datetimeFigureOut">
              <a:rPr lang="tr-TR" smtClean="0"/>
              <a:t>9.5.2022</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578308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554C65-FDF9-4D30-BA35-7BFA47120DBA}" type="datetimeFigureOut">
              <a:rPr lang="tr-TR" smtClean="0"/>
              <a:t>9.5.2022</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742211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54C65-FDF9-4D30-BA35-7BFA47120DBA}" type="datetimeFigureOut">
              <a:rPr lang="tr-TR" smtClean="0"/>
              <a:t>9.5.2022</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355791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371194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2821529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4201596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C9206-1C76-4E3F-A247-23F80F167CEF}"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3498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80417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46725119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7354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92918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3324942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554C65-FDF9-4D30-BA35-7BFA47120DBA}" type="datetimeFigureOut">
              <a:rPr lang="tr-TR" smtClean="0"/>
              <a:t>9.5.2022</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57436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9554C65-FDF9-4D30-BA35-7BFA47120DBA}" type="datetimeFigureOut">
              <a:rPr lang="tr-TR" smtClean="0"/>
              <a:t>9.5.2022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0085621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9554C65-FDF9-4D30-BA35-7BFA47120DBA}" type="datetimeFigureOut">
              <a:rPr lang="tr-TR" smtClean="0"/>
              <a:t>9.5.2022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8157040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9554C65-FDF9-4D30-BA35-7BFA47120DBA}" type="datetimeFigureOut">
              <a:rPr lang="tr-TR" smtClean="0"/>
              <a:t>9.5.2022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41300451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40828263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9554C65-FDF9-4D30-BA35-7BFA47120DBA}" type="datetimeFigureOut">
              <a:rPr lang="tr-TR" smtClean="0"/>
              <a:t>9.5.2022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8C9206-1C76-4E3F-A247-23F80F167CEF}" type="slidenum">
              <a:rPr lang="tr-TR" smtClean="0"/>
              <a:t>‹#›</a:t>
            </a:fld>
            <a:endParaRPr lang="tr-TR"/>
          </a:p>
        </p:txBody>
      </p:sp>
    </p:spTree>
    <p:extLst>
      <p:ext uri="{BB962C8B-B14F-4D97-AF65-F5344CB8AC3E}">
        <p14:creationId xmlns:p14="http://schemas.microsoft.com/office/powerpoint/2010/main" val="12925748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54C65-FDF9-4D30-BA35-7BFA47120DBA}" type="datetimeFigureOut">
              <a:rPr lang="tr-TR" smtClean="0"/>
              <a:t>9.5.2022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C9206-1C76-4E3F-A247-23F80F167CEF}" type="slidenum">
              <a:rPr lang="tr-TR" smtClean="0"/>
              <a:t>‹#›</a:t>
            </a:fld>
            <a:endParaRPr lang="tr-TR"/>
          </a:p>
        </p:txBody>
      </p:sp>
    </p:spTree>
    <p:extLst>
      <p:ext uri="{BB962C8B-B14F-4D97-AF65-F5344CB8AC3E}">
        <p14:creationId xmlns:p14="http://schemas.microsoft.com/office/powerpoint/2010/main" val="2954006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9554C65-FDF9-4D30-BA35-7BFA47120DBA}" type="datetimeFigureOut">
              <a:rPr lang="tr-TR" smtClean="0"/>
              <a:t>9.5.2022</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58C9206-1C76-4E3F-A247-23F80F167CEF}" type="slidenum">
              <a:rPr lang="tr-TR" smtClean="0"/>
              <a:t>‹#›</a:t>
            </a:fld>
            <a:endParaRPr lang="tr-TR"/>
          </a:p>
        </p:txBody>
      </p:sp>
    </p:spTree>
    <p:extLst>
      <p:ext uri="{BB962C8B-B14F-4D97-AF65-F5344CB8AC3E}">
        <p14:creationId xmlns:p14="http://schemas.microsoft.com/office/powerpoint/2010/main" val="36390245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9554C65-FDF9-4D30-BA35-7BFA47120DBA}" type="datetimeFigureOut">
              <a:rPr lang="tr-TR" smtClean="0"/>
              <a:t>9.5.2022</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58C9206-1C76-4E3F-A247-23F80F167CEF}" type="slidenum">
              <a:rPr lang="tr-TR" smtClean="0"/>
              <a:t>‹#›</a:t>
            </a:fld>
            <a:endParaRPr lang="tr-TR"/>
          </a:p>
        </p:txBody>
      </p:sp>
    </p:spTree>
    <p:extLst>
      <p:ext uri="{BB962C8B-B14F-4D97-AF65-F5344CB8AC3E}">
        <p14:creationId xmlns:p14="http://schemas.microsoft.com/office/powerpoint/2010/main" val="10539253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3.xml"/><Relationship Id="rId7" Type="http://schemas.openxmlformats.org/officeDocument/2006/relationships/image" Target="../media/image4.jpeg"/><Relationship Id="rId2" Type="http://schemas.openxmlformats.org/officeDocument/2006/relationships/audio" Target="file:///C:\Users\Mehmet%20Boran\Desktop\Yeni%20klas&#246;r\y2mate.com%20-%20InkTale%20Megalovania%20%5bBy%20SharaX%5d_hDyxxmpruXA.mp3" TargetMode="External"/><Relationship Id="rId1" Type="http://schemas.microsoft.com/office/2007/relationships/media" Target="file:///C:\Users\Mehmet%20Boran\Desktop\Yeni%20klas&#246;r\y2mate.com%20-%20InkTale%20Megalovania%20%5bBy%20SharaX%5d_hDyxxmpruXA.mp3" TargetMode="Externa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NUL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D:\Masaüstü\2012.03.08 MASAÜSTÜ\logo\MEB_logo[1]1111111.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48000" y="1238251"/>
            <a:ext cx="6096000" cy="3238500"/>
          </a:xfrm>
          <a:prstGeom prst="rect">
            <a:avLst/>
          </a:prstGeom>
          <a:noFill/>
          <a:ln w="9525">
            <a:noFill/>
            <a:miter lim="800000"/>
            <a:headEnd/>
            <a:tailEnd/>
          </a:ln>
        </p:spPr>
      </p:pic>
      <p:sp>
        <p:nvSpPr>
          <p:cNvPr id="160" name="159 Dikdörtgen"/>
          <p:cNvSpPr/>
          <p:nvPr/>
        </p:nvSpPr>
        <p:spPr>
          <a:xfrm>
            <a:off x="0" y="5810251"/>
            <a:ext cx="12192000" cy="776816"/>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400" b="1" dirty="0">
              <a:latin typeface="Arial Narrow" pitchFamily="34" charset="0"/>
            </a:endParaRPr>
          </a:p>
        </p:txBody>
      </p:sp>
      <p:sp>
        <p:nvSpPr>
          <p:cNvPr id="134" name="133 Dikdörtgen"/>
          <p:cNvSpPr/>
          <p:nvPr/>
        </p:nvSpPr>
        <p:spPr>
          <a:xfrm>
            <a:off x="0" y="1"/>
            <a:ext cx="12192000" cy="1333500"/>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400" b="1" dirty="0">
              <a:latin typeface="Arial Narrow" pitchFamily="34" charset="0"/>
            </a:endParaRPr>
          </a:p>
        </p:txBody>
      </p:sp>
      <p:pic>
        <p:nvPicPr>
          <p:cNvPr id="2053" name="Picture 2" descr="C:\Users\BIMOSMAN\Desktop\Untitled-1 copy.png"/>
          <p:cNvPicPr>
            <a:picLocks noChangeAspect="1" noChangeArrowheads="1"/>
          </p:cNvPicPr>
          <p:nvPr/>
        </p:nvPicPr>
        <p:blipFill>
          <a:blip r:embed="rId5"/>
          <a:srcRect/>
          <a:stretch>
            <a:fillRect/>
          </a:stretch>
        </p:blipFill>
        <p:spPr bwMode="auto">
          <a:xfrm>
            <a:off x="268817" y="129117"/>
            <a:ext cx="1064683" cy="1013883"/>
          </a:xfrm>
          <a:prstGeom prst="rect">
            <a:avLst/>
          </a:prstGeom>
          <a:noFill/>
          <a:ln w="9525">
            <a:noFill/>
            <a:miter lim="800000"/>
            <a:headEnd/>
            <a:tailEnd/>
          </a:ln>
        </p:spPr>
      </p:pic>
      <p:sp>
        <p:nvSpPr>
          <p:cNvPr id="131" name="Text Box 10"/>
          <p:cNvSpPr txBox="1">
            <a:spLocks noChangeArrowheads="1"/>
          </p:cNvSpPr>
          <p:nvPr/>
        </p:nvSpPr>
        <p:spPr bwMode="auto">
          <a:xfrm>
            <a:off x="47625" y="357058"/>
            <a:ext cx="12192000" cy="593775"/>
          </a:xfrm>
          <a:prstGeom prst="rect">
            <a:avLst/>
          </a:prstGeom>
          <a:noFill/>
          <a:ln>
            <a:noFill/>
          </a:ln>
          <a:extLst/>
        </p:spPr>
        <p:style>
          <a:lnRef idx="1">
            <a:schemeClr val="accent1"/>
          </a:lnRef>
          <a:fillRef idx="3">
            <a:schemeClr val="accent1"/>
          </a:fillRef>
          <a:effectRef idx="2">
            <a:schemeClr val="accent1"/>
          </a:effectRef>
          <a:fontRef idx="minor">
            <a:schemeClr val="lt1"/>
          </a:fontRef>
        </p:style>
        <p:txBody>
          <a:bodyPr lIns="120605" tIns="60304" rIns="120605" bIns="60304">
            <a:spAutoFit/>
          </a:bodyPr>
          <a:lstStyle>
            <a:lvl1pPr defTabSz="904875" eaLnBrk="0" hangingPunct="0">
              <a:defRPr sz="1600">
                <a:solidFill>
                  <a:schemeClr val="bg1"/>
                </a:solidFill>
                <a:latin typeface="Tahoma" pitchFamily="34" charset="0"/>
              </a:defRPr>
            </a:lvl1pPr>
            <a:lvl2pPr marL="735013" indent="-282575" defTabSz="904875" eaLnBrk="0" hangingPunct="0">
              <a:defRPr sz="1600">
                <a:solidFill>
                  <a:schemeClr val="bg1"/>
                </a:solidFill>
                <a:latin typeface="Tahoma" pitchFamily="34" charset="0"/>
              </a:defRPr>
            </a:lvl2pPr>
            <a:lvl3pPr marL="1131888" indent="-227013" defTabSz="904875" eaLnBrk="0" hangingPunct="0">
              <a:defRPr sz="1600">
                <a:solidFill>
                  <a:schemeClr val="bg1"/>
                </a:solidFill>
                <a:latin typeface="Tahoma" pitchFamily="34" charset="0"/>
              </a:defRPr>
            </a:lvl3pPr>
            <a:lvl4pPr marL="1581150" indent="-223838" defTabSz="904875" eaLnBrk="0" hangingPunct="0">
              <a:defRPr sz="1600">
                <a:solidFill>
                  <a:schemeClr val="bg1"/>
                </a:solidFill>
                <a:latin typeface="Tahoma" pitchFamily="34" charset="0"/>
              </a:defRPr>
            </a:lvl4pPr>
            <a:lvl5pPr marL="2035175" indent="-225425" defTabSz="904875" eaLnBrk="0" hangingPunct="0">
              <a:defRPr sz="1600">
                <a:solidFill>
                  <a:schemeClr val="bg1"/>
                </a:solidFill>
                <a:latin typeface="Tahoma" pitchFamily="34" charset="0"/>
              </a:defRPr>
            </a:lvl5pPr>
            <a:lvl6pPr marL="2492375" indent="-225425" defTabSz="904875" eaLnBrk="0" fontAlgn="base" hangingPunct="0">
              <a:spcBef>
                <a:spcPct val="0"/>
              </a:spcBef>
              <a:spcAft>
                <a:spcPct val="0"/>
              </a:spcAft>
              <a:defRPr sz="1600">
                <a:solidFill>
                  <a:schemeClr val="bg1"/>
                </a:solidFill>
                <a:latin typeface="Tahoma" pitchFamily="34" charset="0"/>
              </a:defRPr>
            </a:lvl6pPr>
            <a:lvl7pPr marL="2949575" indent="-225425" defTabSz="904875" eaLnBrk="0" fontAlgn="base" hangingPunct="0">
              <a:spcBef>
                <a:spcPct val="0"/>
              </a:spcBef>
              <a:spcAft>
                <a:spcPct val="0"/>
              </a:spcAft>
              <a:defRPr sz="1600">
                <a:solidFill>
                  <a:schemeClr val="bg1"/>
                </a:solidFill>
                <a:latin typeface="Tahoma" pitchFamily="34" charset="0"/>
              </a:defRPr>
            </a:lvl7pPr>
            <a:lvl8pPr marL="3406775" indent="-225425" defTabSz="904875" eaLnBrk="0" fontAlgn="base" hangingPunct="0">
              <a:spcBef>
                <a:spcPct val="0"/>
              </a:spcBef>
              <a:spcAft>
                <a:spcPct val="0"/>
              </a:spcAft>
              <a:defRPr sz="1600">
                <a:solidFill>
                  <a:schemeClr val="bg1"/>
                </a:solidFill>
                <a:latin typeface="Tahoma" pitchFamily="34" charset="0"/>
              </a:defRPr>
            </a:lvl8pPr>
            <a:lvl9pPr marL="3863975" indent="-225425" defTabSz="904875" eaLnBrk="0" fontAlgn="base" hangingPunct="0">
              <a:spcBef>
                <a:spcPct val="0"/>
              </a:spcBef>
              <a:spcAft>
                <a:spcPct val="0"/>
              </a:spcAft>
              <a:defRPr sz="1600">
                <a:solidFill>
                  <a:schemeClr val="bg1"/>
                </a:solidFill>
                <a:latin typeface="Tahoma" pitchFamily="34" charset="0"/>
              </a:defRPr>
            </a:lvl9pPr>
          </a:lstStyle>
          <a:p>
            <a:pPr algn="ctr" eaLnBrk="1" hangingPunct="1">
              <a:defRPr/>
            </a:pPr>
            <a:r>
              <a:rPr kumimoji="1" lang="tr-TR" sz="3067"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2700000" algn="tl" rotWithShape="0">
                    <a:prstClr val="black">
                      <a:alpha val="40000"/>
                    </a:prstClr>
                  </a:outerShdw>
                </a:effectLst>
                <a:latin typeface="Arial Black" pitchFamily="34" charset="0"/>
              </a:rPr>
              <a:t>Yenişehir Mesleki ve Teknik Anadolu Lisesi</a:t>
            </a:r>
          </a:p>
        </p:txBody>
      </p:sp>
      <p:sp>
        <p:nvSpPr>
          <p:cNvPr id="2055" name="1 Başlık"/>
          <p:cNvSpPr txBox="1">
            <a:spLocks/>
          </p:cNvSpPr>
          <p:nvPr/>
        </p:nvSpPr>
        <p:spPr bwMode="auto">
          <a:xfrm rot="5400000">
            <a:off x="6071658" y="-310091"/>
            <a:ext cx="48684" cy="12192000"/>
          </a:xfrm>
          <a:prstGeom prst="rect">
            <a:avLst/>
          </a:prstGeom>
          <a:solidFill>
            <a:schemeClr val="tx1"/>
          </a:solidFill>
          <a:ln w="9525">
            <a:noFill/>
            <a:miter lim="800000"/>
            <a:headEnd/>
            <a:tailEnd/>
          </a:ln>
        </p:spPr>
        <p:txBody>
          <a:bodyPr anchor="ctr"/>
          <a:lstStyle/>
          <a:p>
            <a:pPr algn="ctr" eaLnBrk="1" hangingPunct="1"/>
            <a:endParaRPr lang="tr-TR" altLang="tr-TR" sz="2400"/>
          </a:p>
        </p:txBody>
      </p:sp>
      <p:sp>
        <p:nvSpPr>
          <p:cNvPr id="2056" name="1 Başlık"/>
          <p:cNvSpPr txBox="1">
            <a:spLocks/>
          </p:cNvSpPr>
          <p:nvPr/>
        </p:nvSpPr>
        <p:spPr bwMode="auto">
          <a:xfrm rot="5400000">
            <a:off x="6071659" y="500592"/>
            <a:ext cx="48683" cy="12192000"/>
          </a:xfrm>
          <a:prstGeom prst="rect">
            <a:avLst/>
          </a:prstGeom>
          <a:solidFill>
            <a:schemeClr val="tx1"/>
          </a:solidFill>
          <a:ln w="9525">
            <a:noFill/>
            <a:miter lim="800000"/>
            <a:headEnd/>
            <a:tailEnd/>
          </a:ln>
        </p:spPr>
        <p:txBody>
          <a:bodyPr anchor="ctr"/>
          <a:lstStyle/>
          <a:p>
            <a:pPr algn="ctr" eaLnBrk="1" hangingPunct="1"/>
            <a:endParaRPr lang="tr-TR" altLang="tr-TR" sz="2400"/>
          </a:p>
        </p:txBody>
      </p:sp>
      <p:sp>
        <p:nvSpPr>
          <p:cNvPr id="2057" name="1 Başlık"/>
          <p:cNvSpPr txBox="1">
            <a:spLocks/>
          </p:cNvSpPr>
          <p:nvPr/>
        </p:nvSpPr>
        <p:spPr bwMode="auto">
          <a:xfrm rot="5400000">
            <a:off x="6071658" y="-4759324"/>
            <a:ext cx="48684" cy="12192000"/>
          </a:xfrm>
          <a:prstGeom prst="rect">
            <a:avLst/>
          </a:prstGeom>
          <a:solidFill>
            <a:schemeClr val="tx1"/>
          </a:solidFill>
          <a:ln w="9525">
            <a:noFill/>
            <a:miter lim="800000"/>
            <a:headEnd/>
            <a:tailEnd/>
          </a:ln>
        </p:spPr>
        <p:txBody>
          <a:bodyPr anchor="ctr"/>
          <a:lstStyle/>
          <a:p>
            <a:pPr algn="ctr" eaLnBrk="1" hangingPunct="1"/>
            <a:endParaRPr lang="tr-TR" altLang="tr-TR" sz="2400"/>
          </a:p>
        </p:txBody>
      </p:sp>
      <p:sp>
        <p:nvSpPr>
          <p:cNvPr id="2058" name="1 Başlık"/>
          <p:cNvSpPr txBox="1">
            <a:spLocks/>
          </p:cNvSpPr>
          <p:nvPr/>
        </p:nvSpPr>
        <p:spPr bwMode="auto">
          <a:xfrm rot="5400000">
            <a:off x="5857875" y="-1285875"/>
            <a:ext cx="476251" cy="12192000"/>
          </a:xfrm>
          <a:prstGeom prst="rect">
            <a:avLst/>
          </a:prstGeom>
          <a:solidFill>
            <a:schemeClr val="tx1"/>
          </a:solidFill>
          <a:ln w="9525">
            <a:noFill/>
            <a:miter lim="800000"/>
            <a:headEnd/>
            <a:tailEnd/>
          </a:ln>
        </p:spPr>
        <p:txBody>
          <a:bodyPr anchor="ctr"/>
          <a:lstStyle/>
          <a:p>
            <a:pPr algn="ctr" eaLnBrk="1" hangingPunct="1"/>
            <a:endParaRPr lang="tr-TR" altLang="tr-TR" sz="2400"/>
          </a:p>
        </p:txBody>
      </p:sp>
      <p:pic>
        <p:nvPicPr>
          <p:cNvPr id="124" name="123 Resi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6559" y="3939765"/>
            <a:ext cx="2240000" cy="1680000"/>
          </a:xfrm>
          <a:prstGeom prst="round2DiagRect">
            <a:avLst>
              <a:gd name="adj1" fmla="val 0"/>
              <a:gd name="adj2" fmla="val 30345"/>
            </a:avLst>
          </a:prstGeom>
          <a:ln w="50800" cap="sq">
            <a:solidFill>
              <a:srgbClr val="FFFFFF"/>
            </a:solidFill>
            <a:miter lim="800000"/>
          </a:ln>
          <a:effectLst>
            <a:outerShdw blurRad="254000" algn="tl" rotWithShape="0">
              <a:srgbClr val="000000">
                <a:alpha val="43000"/>
              </a:srgbClr>
            </a:outerShdw>
          </a:effectLst>
        </p:spPr>
      </p:pic>
      <p:pic>
        <p:nvPicPr>
          <p:cNvPr id="125" name="124 Resi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3585" y="4150618"/>
            <a:ext cx="2240000" cy="1258295"/>
          </a:xfrm>
          <a:prstGeom prst="round2DiagRect">
            <a:avLst>
              <a:gd name="adj1" fmla="val 16667"/>
              <a:gd name="adj2" fmla="val 0"/>
            </a:avLst>
          </a:prstGeom>
          <a:ln w="50800" cap="sq">
            <a:solidFill>
              <a:srgbClr val="FFFFFF"/>
            </a:solidFill>
            <a:miter lim="800000"/>
          </a:ln>
          <a:effectLst>
            <a:outerShdw blurRad="254000" algn="tl" rotWithShape="0">
              <a:srgbClr val="000000">
                <a:alpha val="43000"/>
              </a:srgbClr>
            </a:outerShdw>
          </a:effectLst>
        </p:spPr>
      </p:pic>
      <p:pic>
        <p:nvPicPr>
          <p:cNvPr id="128" name="127 Resi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127" y="4150169"/>
            <a:ext cx="2241600" cy="1259193"/>
          </a:xfrm>
          <a:prstGeom prst="round2DiagRect">
            <a:avLst>
              <a:gd name="adj1" fmla="val 16667"/>
              <a:gd name="adj2" fmla="val 0"/>
            </a:avLst>
          </a:prstGeom>
          <a:ln w="508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298083" y="4150618"/>
            <a:ext cx="2240000" cy="1258295"/>
          </a:xfrm>
          <a:prstGeom prst="round2DiagRect">
            <a:avLst>
              <a:gd name="adj1" fmla="val 19006"/>
              <a:gd name="adj2" fmla="val 0"/>
            </a:avLst>
          </a:prstGeom>
          <a:ln w="50800" cap="sq">
            <a:solidFill>
              <a:srgbClr val="FFFFFF"/>
            </a:solidFill>
            <a:miter lim="800000"/>
          </a:ln>
          <a:effectLst>
            <a:outerShdw blurRad="254000" algn="tl" rotWithShape="0">
              <a:srgbClr val="000000">
                <a:alpha val="43000"/>
              </a:srgbClr>
            </a:outerShdw>
          </a:effectLst>
        </p:spPr>
      </p:pic>
      <p:sp>
        <p:nvSpPr>
          <p:cNvPr id="2065" name="WordArt 22"/>
          <p:cNvSpPr>
            <a:spLocks noChangeArrowheads="1" noChangeShapeType="1" noTextEdit="1"/>
          </p:cNvSpPr>
          <p:nvPr/>
        </p:nvSpPr>
        <p:spPr bwMode="auto">
          <a:xfrm>
            <a:off x="4078818" y="5924552"/>
            <a:ext cx="4133849" cy="527049"/>
          </a:xfrm>
          <a:prstGeom prst="rect">
            <a:avLst/>
          </a:prstGeom>
        </p:spPr>
        <p:txBody>
          <a:bodyPr wrap="none" fromWordArt="1">
            <a:prstTxWarp prst="textPlain">
              <a:avLst>
                <a:gd name="adj" fmla="val 50000"/>
              </a:avLst>
            </a:prstTxWarp>
          </a:bodyPr>
          <a:lstStyle/>
          <a:p>
            <a:pPr algn="ctr"/>
            <a:r>
              <a:rPr lang="tr-TR" sz="4800" kern="10">
                <a:ln w="9525">
                  <a:noFill/>
                  <a:round/>
                  <a:headEnd/>
                  <a:tailEnd/>
                </a:ln>
                <a:solidFill>
                  <a:srgbClr val="3366FF">
                    <a:alpha val="50195"/>
                  </a:srgbClr>
                </a:solidFill>
                <a:effectLst>
                  <a:outerShdw dist="45791" dir="2021404" algn="ctr" rotWithShape="0">
                    <a:srgbClr val="9999FF"/>
                  </a:outerShdw>
                </a:effectLst>
                <a:latin typeface="Arial Black"/>
              </a:rPr>
              <a:t> </a:t>
            </a:r>
            <a:r>
              <a:rPr lang="tr-TR" sz="4800" kern="10" smtClean="0">
                <a:ln w="9525">
                  <a:noFill/>
                  <a:round/>
                  <a:headEnd/>
                  <a:tailEnd/>
                </a:ln>
                <a:solidFill>
                  <a:srgbClr val="3366FF">
                    <a:alpha val="50195"/>
                  </a:srgbClr>
                </a:solidFill>
                <a:effectLst>
                  <a:outerShdw dist="45791" dir="2021404" algn="ctr" rotWithShape="0">
                    <a:srgbClr val="9999FF"/>
                  </a:outerShdw>
                </a:effectLst>
                <a:latin typeface="Arial Black"/>
              </a:rPr>
              <a:t>2021-2022</a:t>
            </a:r>
            <a:endParaRPr lang="tr-TR" sz="4800" kern="10" dirty="0">
              <a:ln w="9525">
                <a:noFill/>
                <a:round/>
                <a:headEnd/>
                <a:tailEnd/>
              </a:ln>
              <a:solidFill>
                <a:srgbClr val="3366FF">
                  <a:alpha val="50195"/>
                </a:srgbClr>
              </a:solidFill>
              <a:effectLst>
                <a:outerShdw dist="45791" dir="2021404" algn="ctr" rotWithShape="0">
                  <a:srgbClr val="9999FF"/>
                </a:outerShdw>
              </a:effectLst>
              <a:latin typeface="Arial Black"/>
            </a:endParaRPr>
          </a:p>
        </p:txBody>
      </p:sp>
      <p:pic>
        <p:nvPicPr>
          <p:cNvPr id="2" name="Resim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4512" y="152383"/>
            <a:ext cx="1124744" cy="1124744"/>
          </a:xfrm>
          <a:prstGeom prst="ellipse">
            <a:avLst/>
          </a:prstGeom>
          <a:ln>
            <a:noFill/>
          </a:ln>
          <a:effectLst>
            <a:softEdge rad="112500"/>
          </a:effectLst>
        </p:spPr>
      </p:pic>
      <p:pic>
        <p:nvPicPr>
          <p:cNvPr id="17" name="y2mate.com - InkTale Megalovania [By SharaX]_hDyxxmpruXA">
            <a:hlinkClick r:id="" action="ppaction://media"/>
          </p:cNvPr>
          <p:cNvPicPr>
            <a:picLocks noChangeAspect="1"/>
          </p:cNvPicPr>
          <p:nvPr>
            <a:audioFile r:link="rId2"/>
            <p:extLst>
              <p:ext uri="{DAA4B4D4-6D71-4841-9C94-3DE7FCFB9230}">
                <p14:media xmlns:p14="http://schemas.microsoft.com/office/powerpoint/2010/main" r:link="rId1">
                  <p14:fade in="750" out="750"/>
                </p14:media>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93049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9"/>
            <a:ext cx="8229600" cy="1785937"/>
          </a:xfrm>
        </p:spPr>
        <p:txBody>
          <a:bodyPr>
            <a:normAutofit fontScale="90000"/>
          </a:bodyPr>
          <a:lstStyle/>
          <a:p>
            <a:pPr>
              <a:defRPr/>
            </a:pPr>
            <a:r>
              <a:rPr lang="tr-TR" dirty="0" smtClean="0"/>
              <a:t/>
            </a:r>
            <a:br>
              <a:rPr lang="tr-TR" dirty="0" smtClean="0"/>
            </a:br>
            <a:r>
              <a:rPr lang="tr-TR" dirty="0" smtClean="0"/>
              <a:t>2 YILLIK BÖLÜMLER</a:t>
            </a:r>
            <a:br>
              <a:rPr lang="tr-TR" dirty="0" smtClean="0"/>
            </a:br>
            <a:endParaRPr lang="tr-TR" dirty="0"/>
          </a:p>
        </p:txBody>
      </p:sp>
      <p:pic>
        <p:nvPicPr>
          <p:cNvPr id="16387" name="3 İçerik Yer Tutucusu" descr="Adsız2.pn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719514" y="1844676"/>
            <a:ext cx="4103687" cy="4265613"/>
          </a:xfrm>
        </p:spPr>
      </p:pic>
    </p:spTree>
    <p:extLst>
      <p:ext uri="{BB962C8B-B14F-4D97-AF65-F5344CB8AC3E}">
        <p14:creationId xmlns:p14="http://schemas.microsoft.com/office/powerpoint/2010/main" val="15519627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8"/>
            <a:ext cx="8229600" cy="4017962"/>
          </a:xfrm>
        </p:spPr>
        <p:txBody>
          <a:bodyPr/>
          <a:lstStyle/>
          <a:p>
            <a:pPr>
              <a:defRPr/>
            </a:pPr>
            <a:r>
              <a:rPr lang="tr-TR" dirty="0" smtClean="0"/>
              <a:t>OKULUMUZDA VERİLEN EĞİTİMDEN GÖRÜNTÜLER</a:t>
            </a:r>
            <a:endParaRPr lang="tr-TR" dirty="0"/>
          </a:p>
        </p:txBody>
      </p:sp>
    </p:spTree>
    <p:extLst>
      <p:ext uri="{BB962C8B-B14F-4D97-AF65-F5344CB8AC3E}">
        <p14:creationId xmlns:p14="http://schemas.microsoft.com/office/powerpoint/2010/main" val="40264450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C:\Users\tkns\Desktop\okul\özdeğerlendirme\yılsonu etkinlik\20170525_122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214314"/>
            <a:ext cx="871537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79208"/>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1 Resim" descr="11 f çalışma.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513673"/>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1 Resim" descr="flambe.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875089"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410638"/>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1439"/>
            <a:ext cx="845185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903165"/>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1 Resim" descr="ızgara köfte.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3341689" y="0"/>
            <a:ext cx="550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163230"/>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1 Resim" descr="mantı 1.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33789"/>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1 Resim" descr="merve.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713855"/>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1 Resim" descr="şef salata.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451101" y="0"/>
            <a:ext cx="7288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44715"/>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Dikdörtgen"/>
          <p:cNvSpPr/>
          <p:nvPr/>
        </p:nvSpPr>
        <p:spPr>
          <a:xfrm>
            <a:off x="3809985" y="4389107"/>
            <a:ext cx="8041216" cy="2133600"/>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tr-TR" sz="1333" b="1" dirty="0">
              <a:latin typeface="Arial Narrow" pitchFamily="34" charset="0"/>
            </a:endParaRPr>
          </a:p>
        </p:txBody>
      </p:sp>
      <p:sp>
        <p:nvSpPr>
          <p:cNvPr id="26" name="25 Dikdörtgen"/>
          <p:cNvSpPr/>
          <p:nvPr/>
        </p:nvSpPr>
        <p:spPr>
          <a:xfrm>
            <a:off x="285751" y="4292601"/>
            <a:ext cx="2929467" cy="2326217"/>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400" b="1" dirty="0">
              <a:latin typeface="Arial Narrow" pitchFamily="34" charset="0"/>
            </a:endParaRPr>
          </a:p>
        </p:txBody>
      </p:sp>
      <p:sp>
        <p:nvSpPr>
          <p:cNvPr id="130" name="129 Dikdörtgen"/>
          <p:cNvSpPr/>
          <p:nvPr/>
        </p:nvSpPr>
        <p:spPr>
          <a:xfrm>
            <a:off x="51654" y="1260324"/>
            <a:ext cx="5088565" cy="476253"/>
          </a:xfrm>
          <a:prstGeom prst="rect">
            <a:avLst/>
          </a:prstGeom>
          <a:gradFill flip="none" rotWithShape="1">
            <a:gsLst>
              <a:gs pos="24000">
                <a:schemeClr val="bg1">
                  <a:alpha val="0"/>
                </a:schemeClr>
              </a:gs>
              <a:gs pos="100000">
                <a:schemeClr val="bg1">
                  <a:alpha val="50000"/>
                </a:schemeClr>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400" b="1" dirty="0">
              <a:latin typeface="Arial Narrow" pitchFamily="34" charset="0"/>
            </a:endParaRPr>
          </a:p>
        </p:txBody>
      </p:sp>
      <p:sp>
        <p:nvSpPr>
          <p:cNvPr id="123" name="Rectangle 1"/>
          <p:cNvSpPr/>
          <p:nvPr/>
        </p:nvSpPr>
        <p:spPr>
          <a:xfrm>
            <a:off x="238103" y="1283633"/>
            <a:ext cx="3905277" cy="420564"/>
          </a:xfrm>
          <a:prstGeom prst="rect">
            <a:avLst/>
          </a:prstGeom>
        </p:spPr>
        <p:txBody>
          <a:bodyPr lIns="0">
            <a:spAutoFit/>
          </a:bodyPr>
          <a:lstStyle/>
          <a:p>
            <a:pPr>
              <a:defRPr/>
            </a:pPr>
            <a:r>
              <a:rPr kumimoji="1" lang="tr-TR" sz="2133"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2700000" algn="tl" rotWithShape="0">
                    <a:prstClr val="black">
                      <a:alpha val="40000"/>
                    </a:prstClr>
                  </a:outerShdw>
                </a:effectLst>
                <a:latin typeface="Arial Black" pitchFamily="34" charset="0"/>
              </a:rPr>
              <a:t>MİSYON VE VİZYON</a:t>
            </a:r>
          </a:p>
        </p:txBody>
      </p:sp>
      <p:pic>
        <p:nvPicPr>
          <p:cNvPr id="3081" name="Picture 2" descr="C:\Users\BIMOSMAN\Desktop\Untitled-1 copy.png"/>
          <p:cNvPicPr>
            <a:picLocks noChangeAspect="1" noChangeArrowheads="1"/>
          </p:cNvPicPr>
          <p:nvPr/>
        </p:nvPicPr>
        <p:blipFill>
          <a:blip r:embed="rId2"/>
          <a:srcRect/>
          <a:stretch>
            <a:fillRect/>
          </a:stretch>
        </p:blipFill>
        <p:spPr bwMode="auto">
          <a:xfrm>
            <a:off x="268818" y="340784"/>
            <a:ext cx="622300" cy="592667"/>
          </a:xfrm>
          <a:prstGeom prst="rect">
            <a:avLst/>
          </a:prstGeom>
          <a:noFill/>
          <a:ln w="9525">
            <a:noFill/>
            <a:miter lim="800000"/>
            <a:headEnd/>
            <a:tailEnd/>
          </a:ln>
        </p:spPr>
      </p:pic>
      <p:sp>
        <p:nvSpPr>
          <p:cNvPr id="3082" name="1 Başlık"/>
          <p:cNvSpPr txBox="1">
            <a:spLocks/>
          </p:cNvSpPr>
          <p:nvPr/>
        </p:nvSpPr>
        <p:spPr bwMode="auto">
          <a:xfrm rot="5400000">
            <a:off x="6071658" y="-4860924"/>
            <a:ext cx="48684" cy="12192000"/>
          </a:xfrm>
          <a:prstGeom prst="rect">
            <a:avLst/>
          </a:prstGeom>
          <a:solidFill>
            <a:schemeClr val="tx1"/>
          </a:solidFill>
          <a:ln w="9525">
            <a:noFill/>
            <a:miter lim="800000"/>
            <a:headEnd/>
            <a:tailEnd/>
          </a:ln>
        </p:spPr>
        <p:txBody>
          <a:bodyPr anchor="ctr"/>
          <a:lstStyle/>
          <a:p>
            <a:pPr algn="ctr" eaLnBrk="1" hangingPunct="1"/>
            <a:endParaRPr lang="tr-TR" altLang="tr-TR" sz="2400"/>
          </a:p>
        </p:txBody>
      </p:sp>
      <p:sp>
        <p:nvSpPr>
          <p:cNvPr id="129" name="1 Başlık"/>
          <p:cNvSpPr txBox="1">
            <a:spLocks/>
          </p:cNvSpPr>
          <p:nvPr/>
        </p:nvSpPr>
        <p:spPr bwMode="auto">
          <a:xfrm rot="5400000">
            <a:off x="2166745" y="-414470"/>
            <a:ext cx="48000" cy="4381489"/>
          </a:xfrm>
          <a:prstGeom prst="rect">
            <a:avLst/>
          </a:prstGeom>
          <a:gradFill>
            <a:gsLst>
              <a:gs pos="24000">
                <a:schemeClr val="tx1"/>
              </a:gs>
              <a:gs pos="97000">
                <a:schemeClr val="tx1">
                  <a:alpha val="0"/>
                </a:schemeClr>
              </a:gs>
            </a:gsLst>
            <a:path path="circle">
              <a:fillToRect l="100000" t="100000"/>
            </a:path>
          </a:gradFill>
          <a:ln w="9525">
            <a:noFill/>
            <a:miter lim="800000"/>
            <a:headEnd/>
            <a:tailEnd/>
          </a:ln>
        </p:spPr>
        <p:txBody>
          <a:bodyPr anchor="ctr"/>
          <a:lstStyle/>
          <a:p>
            <a:pPr algn="ctr">
              <a:defRPr/>
            </a:pPr>
            <a:endParaRPr lang="tr-TR" sz="2400"/>
          </a:p>
        </p:txBody>
      </p:sp>
      <p:sp>
        <p:nvSpPr>
          <p:cNvPr id="160" name="159 Dikdörtgen"/>
          <p:cNvSpPr/>
          <p:nvPr/>
        </p:nvSpPr>
        <p:spPr>
          <a:xfrm>
            <a:off x="245534" y="1797051"/>
            <a:ext cx="8326967" cy="2108200"/>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tr-TR" sz="1333" dirty="0"/>
              <a:t> </a:t>
            </a:r>
          </a:p>
        </p:txBody>
      </p:sp>
      <p:sp>
        <p:nvSpPr>
          <p:cNvPr id="132" name="Rectangle 3"/>
          <p:cNvSpPr>
            <a:spLocks noChangeArrowheads="1"/>
          </p:cNvSpPr>
          <p:nvPr/>
        </p:nvSpPr>
        <p:spPr bwMode="auto">
          <a:xfrm>
            <a:off x="311109" y="1796819"/>
            <a:ext cx="8261408" cy="2013184"/>
          </a:xfrm>
          <a:prstGeom prst="rect">
            <a:avLst/>
          </a:prstGeom>
          <a:noFill/>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lIns="119363" tIns="59683" rIns="119363" bIns="59683"/>
          <a:lstStyle>
            <a:lvl1pPr defTabSz="895350" eaLnBrk="0" hangingPunct="0">
              <a:defRPr>
                <a:solidFill>
                  <a:schemeClr val="tx1"/>
                </a:solidFill>
                <a:latin typeface="Calibri" pitchFamily="34" charset="0"/>
              </a:defRPr>
            </a:lvl1pPr>
            <a:lvl2pPr marL="742950" indent="-285750" defTabSz="895350" eaLnBrk="0" hangingPunct="0">
              <a:defRPr>
                <a:solidFill>
                  <a:schemeClr val="tx1"/>
                </a:solidFill>
                <a:latin typeface="Calibri" pitchFamily="34" charset="0"/>
              </a:defRPr>
            </a:lvl2pPr>
            <a:lvl3pPr marL="1143000" indent="-228600" defTabSz="895350" eaLnBrk="0" hangingPunct="0">
              <a:defRPr>
                <a:solidFill>
                  <a:schemeClr val="tx1"/>
                </a:solidFill>
                <a:latin typeface="Calibri" pitchFamily="34" charset="0"/>
              </a:defRPr>
            </a:lvl3pPr>
            <a:lvl4pPr marL="1600200" indent="-228600" defTabSz="895350" eaLnBrk="0" hangingPunct="0">
              <a:defRPr>
                <a:solidFill>
                  <a:schemeClr val="tx1"/>
                </a:solidFill>
                <a:latin typeface="Calibri" pitchFamily="34" charset="0"/>
              </a:defRPr>
            </a:lvl4pPr>
            <a:lvl5pPr marL="2057400" indent="-228600" defTabSz="895350" eaLnBrk="0" hangingPunct="0">
              <a:defRPr>
                <a:solidFill>
                  <a:schemeClr val="tx1"/>
                </a:solidFill>
                <a:latin typeface="Calibri" pitchFamily="34" charset="0"/>
              </a:defRPr>
            </a:lvl5pPr>
            <a:lvl6pPr marL="2514600" indent="-228600" defTabSz="895350" eaLnBrk="0" fontAlgn="base" hangingPunct="0">
              <a:spcBef>
                <a:spcPct val="0"/>
              </a:spcBef>
              <a:spcAft>
                <a:spcPct val="0"/>
              </a:spcAft>
              <a:defRPr>
                <a:solidFill>
                  <a:schemeClr val="tx1"/>
                </a:solidFill>
                <a:latin typeface="Calibri" pitchFamily="34" charset="0"/>
              </a:defRPr>
            </a:lvl6pPr>
            <a:lvl7pPr marL="2971800" indent="-228600" defTabSz="895350" eaLnBrk="0" fontAlgn="base" hangingPunct="0">
              <a:spcBef>
                <a:spcPct val="0"/>
              </a:spcBef>
              <a:spcAft>
                <a:spcPct val="0"/>
              </a:spcAft>
              <a:defRPr>
                <a:solidFill>
                  <a:schemeClr val="tx1"/>
                </a:solidFill>
                <a:latin typeface="Calibri" pitchFamily="34" charset="0"/>
              </a:defRPr>
            </a:lvl7pPr>
            <a:lvl8pPr marL="3429000" indent="-228600" defTabSz="895350" eaLnBrk="0" fontAlgn="base" hangingPunct="0">
              <a:spcBef>
                <a:spcPct val="0"/>
              </a:spcBef>
              <a:spcAft>
                <a:spcPct val="0"/>
              </a:spcAft>
              <a:defRPr>
                <a:solidFill>
                  <a:schemeClr val="tx1"/>
                </a:solidFill>
                <a:latin typeface="Calibri" pitchFamily="34" charset="0"/>
              </a:defRPr>
            </a:lvl8pPr>
            <a:lvl9pPr marL="3886200" indent="-228600" defTabSz="895350" eaLnBrk="0" fontAlgn="base" hangingPunct="0">
              <a:spcBef>
                <a:spcPct val="0"/>
              </a:spcBef>
              <a:spcAft>
                <a:spcPct val="0"/>
              </a:spcAft>
              <a:defRPr>
                <a:solidFill>
                  <a:schemeClr val="tx1"/>
                </a:solidFill>
                <a:latin typeface="Calibri" pitchFamily="34" charset="0"/>
              </a:defRPr>
            </a:lvl9pPr>
          </a:lstStyle>
          <a:p>
            <a:pPr algn="just" eaLnBrk="1" hangingPunct="1">
              <a:defRPr/>
            </a:pPr>
            <a:r>
              <a:rPr lang="tr-TR" sz="2400" b="1" dirty="0">
                <a:solidFill>
                  <a:srgbClr val="FFFF00"/>
                </a:solidFill>
                <a:effectLst>
                  <a:outerShdw blurRad="38100" dist="38100" dir="2700000" algn="tl">
                    <a:srgbClr val="1F497D"/>
                  </a:outerShdw>
                </a:effectLst>
                <a:latin typeface="Arial" charset="0"/>
                <a:cs typeface="Arial" charset="0"/>
              </a:rPr>
              <a:t>Misyon: </a:t>
            </a:r>
            <a:r>
              <a:rPr lang="tr-TR" sz="2000" b="1" dirty="0">
                <a:effectLst>
                  <a:outerShdw blurRad="38100" dist="38100" dir="2700000" algn="tl">
                    <a:srgbClr val="1F497D"/>
                  </a:outerShdw>
                </a:effectLst>
                <a:latin typeface="Arial" charset="0"/>
                <a:cs typeface="Arial" charset="0"/>
              </a:rPr>
              <a:t>Yetiştirdiğimiz elemanların meslek alanını geliştirecek, yönlendirecek, sektörü ile  uyumlu ve rekabet edebilecek düzeyde olmalarını sağlamak, öğrencilerimizin kariyer gelişimlerini destekleyecek, doğayı ve doğal güzellikleri seven, koruyan; tarihi ve kültürel değerlerini koruma bilincine sahip tüm dünyaya örnek olacak gönüllü meslek elçileri yetiştirmek.</a:t>
            </a:r>
          </a:p>
          <a:p>
            <a:pPr algn="just" eaLnBrk="1" hangingPunct="1">
              <a:defRPr/>
            </a:pPr>
            <a:r>
              <a:rPr lang="tr-TR" sz="2000" b="1" dirty="0">
                <a:effectLst>
                  <a:outerShdw blurRad="38100" dist="38100" dir="2700000" algn="tl">
                    <a:srgbClr val="1F497D"/>
                  </a:outerShdw>
                </a:effectLst>
                <a:latin typeface="Arial" charset="0"/>
                <a:cs typeface="Arial" charset="0"/>
              </a:rPr>
              <a:t>	       	</a:t>
            </a:r>
          </a:p>
        </p:txBody>
      </p:sp>
      <p:sp>
        <p:nvSpPr>
          <p:cNvPr id="141" name="Rectangle 3"/>
          <p:cNvSpPr>
            <a:spLocks noChangeArrowheads="1"/>
          </p:cNvSpPr>
          <p:nvPr/>
        </p:nvSpPr>
        <p:spPr bwMode="auto">
          <a:xfrm>
            <a:off x="3809985" y="4485115"/>
            <a:ext cx="7810556" cy="2087156"/>
          </a:xfrm>
          <a:prstGeom prst="rect">
            <a:avLst/>
          </a:prstGeom>
          <a:noFill/>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lIns="119363" tIns="59683" rIns="119363" bIns="59683"/>
          <a:lstStyle>
            <a:lvl1pPr defTabSz="895350" eaLnBrk="0" hangingPunct="0">
              <a:tabLst>
                <a:tab pos="2840038" algn="l"/>
              </a:tabLst>
              <a:defRPr>
                <a:solidFill>
                  <a:schemeClr val="tx1"/>
                </a:solidFill>
                <a:latin typeface="Calibri" pitchFamily="34" charset="0"/>
              </a:defRPr>
            </a:lvl1pPr>
            <a:lvl2pPr marL="742950" indent="-285750" defTabSz="895350" eaLnBrk="0" hangingPunct="0">
              <a:tabLst>
                <a:tab pos="2840038" algn="l"/>
              </a:tabLst>
              <a:defRPr>
                <a:solidFill>
                  <a:schemeClr val="tx1"/>
                </a:solidFill>
                <a:latin typeface="Calibri" pitchFamily="34" charset="0"/>
              </a:defRPr>
            </a:lvl2pPr>
            <a:lvl3pPr marL="1143000" indent="-228600" defTabSz="895350" eaLnBrk="0" hangingPunct="0">
              <a:tabLst>
                <a:tab pos="2840038" algn="l"/>
              </a:tabLst>
              <a:defRPr>
                <a:solidFill>
                  <a:schemeClr val="tx1"/>
                </a:solidFill>
                <a:latin typeface="Calibri" pitchFamily="34" charset="0"/>
              </a:defRPr>
            </a:lvl3pPr>
            <a:lvl4pPr marL="1600200" indent="-228600" defTabSz="895350" eaLnBrk="0" hangingPunct="0">
              <a:tabLst>
                <a:tab pos="2840038" algn="l"/>
              </a:tabLst>
              <a:defRPr>
                <a:solidFill>
                  <a:schemeClr val="tx1"/>
                </a:solidFill>
                <a:latin typeface="Calibri" pitchFamily="34" charset="0"/>
              </a:defRPr>
            </a:lvl4pPr>
            <a:lvl5pPr marL="2057400" indent="-228600" defTabSz="895350" eaLnBrk="0" hangingPunct="0">
              <a:tabLst>
                <a:tab pos="2840038" algn="l"/>
              </a:tabLst>
              <a:defRPr>
                <a:solidFill>
                  <a:schemeClr val="tx1"/>
                </a:solidFill>
                <a:latin typeface="Calibri" pitchFamily="34" charset="0"/>
              </a:defRPr>
            </a:lvl5pPr>
            <a:lvl6pPr marL="2514600" indent="-228600" defTabSz="895350" eaLnBrk="0" fontAlgn="base" hangingPunct="0">
              <a:spcBef>
                <a:spcPct val="0"/>
              </a:spcBef>
              <a:spcAft>
                <a:spcPct val="0"/>
              </a:spcAft>
              <a:tabLst>
                <a:tab pos="2840038" algn="l"/>
              </a:tabLst>
              <a:defRPr>
                <a:solidFill>
                  <a:schemeClr val="tx1"/>
                </a:solidFill>
                <a:latin typeface="Calibri" pitchFamily="34" charset="0"/>
              </a:defRPr>
            </a:lvl6pPr>
            <a:lvl7pPr marL="2971800" indent="-228600" defTabSz="895350" eaLnBrk="0" fontAlgn="base" hangingPunct="0">
              <a:spcBef>
                <a:spcPct val="0"/>
              </a:spcBef>
              <a:spcAft>
                <a:spcPct val="0"/>
              </a:spcAft>
              <a:tabLst>
                <a:tab pos="2840038" algn="l"/>
              </a:tabLst>
              <a:defRPr>
                <a:solidFill>
                  <a:schemeClr val="tx1"/>
                </a:solidFill>
                <a:latin typeface="Calibri" pitchFamily="34" charset="0"/>
              </a:defRPr>
            </a:lvl7pPr>
            <a:lvl8pPr marL="3429000" indent="-228600" defTabSz="895350" eaLnBrk="0" fontAlgn="base" hangingPunct="0">
              <a:spcBef>
                <a:spcPct val="0"/>
              </a:spcBef>
              <a:spcAft>
                <a:spcPct val="0"/>
              </a:spcAft>
              <a:tabLst>
                <a:tab pos="2840038" algn="l"/>
              </a:tabLst>
              <a:defRPr>
                <a:solidFill>
                  <a:schemeClr val="tx1"/>
                </a:solidFill>
                <a:latin typeface="Calibri" pitchFamily="34" charset="0"/>
              </a:defRPr>
            </a:lvl8pPr>
            <a:lvl9pPr marL="3886200" indent="-228600" defTabSz="895350" eaLnBrk="0" fontAlgn="base" hangingPunct="0">
              <a:spcBef>
                <a:spcPct val="0"/>
              </a:spcBef>
              <a:spcAft>
                <a:spcPct val="0"/>
              </a:spcAft>
              <a:tabLst>
                <a:tab pos="2840038" algn="l"/>
              </a:tabLst>
              <a:defRPr>
                <a:solidFill>
                  <a:schemeClr val="tx1"/>
                </a:solidFill>
                <a:latin typeface="Calibri" pitchFamily="34" charset="0"/>
              </a:defRPr>
            </a:lvl9pPr>
          </a:lstStyle>
          <a:p>
            <a:pPr algn="just" eaLnBrk="1" hangingPunct="1">
              <a:defRPr/>
            </a:pPr>
            <a:r>
              <a:rPr lang="tr-TR" sz="2400" b="1" dirty="0">
                <a:solidFill>
                  <a:srgbClr val="FFFF00"/>
                </a:solidFill>
                <a:effectLst>
                  <a:outerShdw blurRad="38100" dist="38100" dir="2700000" algn="tl">
                    <a:srgbClr val="1F497D"/>
                  </a:outerShdw>
                </a:effectLst>
                <a:latin typeface="Arial" charset="0"/>
                <a:cs typeface="Arial" charset="0"/>
              </a:rPr>
              <a:t>Vizyon: </a:t>
            </a:r>
            <a:r>
              <a:rPr lang="tr-TR" sz="2000" b="1" dirty="0">
                <a:effectLst>
                  <a:outerShdw blurRad="38100" dist="38100" dir="2700000" algn="tl">
                    <a:srgbClr val="1F497D"/>
                  </a:outerShdw>
                </a:effectLst>
                <a:latin typeface="Arial" charset="0"/>
                <a:cs typeface="Arial" charset="0"/>
              </a:rPr>
              <a:t>Meslek sektörünün lider eğitim kurumlarından biri olmak. 	         </a:t>
            </a:r>
          </a:p>
        </p:txBody>
      </p:sp>
      <p:sp>
        <p:nvSpPr>
          <p:cNvPr id="27" name="26 Dikdörtgen"/>
          <p:cNvSpPr/>
          <p:nvPr/>
        </p:nvSpPr>
        <p:spPr>
          <a:xfrm>
            <a:off x="8976785" y="1797051"/>
            <a:ext cx="2779183" cy="2108200"/>
          </a:xfrm>
          <a:prstGeom prst="rect">
            <a:avLst/>
          </a:prstGeom>
          <a:solidFill>
            <a:schemeClr val="bg2">
              <a:lumMod val="10000"/>
              <a:alpha val="4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400" b="1" dirty="0">
              <a:latin typeface="Arial Narrow" pitchFamily="34" charset="0"/>
            </a:endParaRPr>
          </a:p>
        </p:txBody>
      </p:sp>
      <p:pic>
        <p:nvPicPr>
          <p:cNvPr id="33" name="32 Resim" descr="vizyon.png"/>
          <p:cNvPicPr>
            <a:picLocks noChangeAspect="1"/>
          </p:cNvPicPr>
          <p:nvPr/>
        </p:nvPicPr>
        <p:blipFill>
          <a:blip r:embed="rId3" cstate="print"/>
          <a:stretch>
            <a:fillRect/>
          </a:stretch>
        </p:blipFill>
        <p:spPr>
          <a:xfrm>
            <a:off x="380960" y="4389107"/>
            <a:ext cx="2685995" cy="2183165"/>
          </a:xfrm>
          <a:prstGeom prst="round2DiagRect">
            <a:avLst>
              <a:gd name="adj1" fmla="val 0"/>
              <a:gd name="adj2" fmla="val 11643"/>
            </a:avLst>
          </a:prstGeom>
          <a:ln w="19050" cap="sq">
            <a:solidFill>
              <a:srgbClr val="FFFFFF"/>
            </a:solidFill>
            <a:miter lim="800000"/>
          </a:ln>
          <a:effectLst>
            <a:outerShdw blurRad="254000" algn="tl" rotWithShape="0">
              <a:srgbClr val="000000">
                <a:alpha val="43000"/>
              </a:srgbClr>
            </a:outerShdw>
          </a:effectLst>
        </p:spPr>
      </p:pic>
      <p:pic>
        <p:nvPicPr>
          <p:cNvPr id="22538" name="Picture 10" descr="C:\Users\AuspeX\Desktop\misyon.jpg"/>
          <p:cNvPicPr>
            <a:picLocks noChangeAspect="1" noChangeArrowheads="1"/>
          </p:cNvPicPr>
          <p:nvPr/>
        </p:nvPicPr>
        <p:blipFill>
          <a:blip r:embed="rId4" cstate="print"/>
          <a:srcRect t="3969"/>
          <a:stretch>
            <a:fillRect/>
          </a:stretch>
        </p:blipFill>
        <p:spPr bwMode="auto">
          <a:xfrm>
            <a:off x="9188429" y="1886970"/>
            <a:ext cx="2355427" cy="1953527"/>
          </a:xfrm>
          <a:prstGeom prst="round2DiagRect">
            <a:avLst>
              <a:gd name="adj1" fmla="val 11905"/>
              <a:gd name="adj2" fmla="val 0"/>
            </a:avLst>
          </a:prstGeom>
          <a:ln w="28575" cap="sq">
            <a:solidFill>
              <a:srgbClr val="FFFFFF"/>
            </a:solidFill>
            <a:miter lim="800000"/>
          </a:ln>
          <a:effectLst>
            <a:outerShdw blurRad="254000" algn="tl" rotWithShape="0">
              <a:srgbClr val="000000">
                <a:alpha val="43000"/>
              </a:srgbClr>
            </a:outerShdw>
          </a:effectLst>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0523" y="96591"/>
            <a:ext cx="1124744" cy="1124744"/>
          </a:xfrm>
          <a:prstGeom prst="ellipse">
            <a:avLst/>
          </a:prstGeom>
          <a:ln>
            <a:noFill/>
          </a:ln>
          <a:effectLst>
            <a:softEdge rad="112500"/>
          </a:effectLst>
        </p:spPr>
      </p:pic>
      <p:sp>
        <p:nvSpPr>
          <p:cNvPr id="19" name="Text Box 10"/>
          <p:cNvSpPr txBox="1">
            <a:spLocks noChangeArrowheads="1"/>
          </p:cNvSpPr>
          <p:nvPr/>
        </p:nvSpPr>
        <p:spPr bwMode="auto">
          <a:xfrm>
            <a:off x="47625" y="357058"/>
            <a:ext cx="12192000" cy="593775"/>
          </a:xfrm>
          <a:prstGeom prst="rect">
            <a:avLst/>
          </a:prstGeom>
          <a:noFill/>
          <a:ln>
            <a:noFill/>
          </a:ln>
          <a:extLst/>
        </p:spPr>
        <p:style>
          <a:lnRef idx="1">
            <a:schemeClr val="accent1"/>
          </a:lnRef>
          <a:fillRef idx="3">
            <a:schemeClr val="accent1"/>
          </a:fillRef>
          <a:effectRef idx="2">
            <a:schemeClr val="accent1"/>
          </a:effectRef>
          <a:fontRef idx="minor">
            <a:schemeClr val="lt1"/>
          </a:fontRef>
        </p:style>
        <p:txBody>
          <a:bodyPr lIns="120605" tIns="60304" rIns="120605" bIns="60304">
            <a:spAutoFit/>
          </a:bodyPr>
          <a:lstStyle>
            <a:lvl1pPr defTabSz="904875" eaLnBrk="0" hangingPunct="0">
              <a:defRPr sz="1600">
                <a:solidFill>
                  <a:schemeClr val="bg1"/>
                </a:solidFill>
                <a:latin typeface="Tahoma" pitchFamily="34" charset="0"/>
              </a:defRPr>
            </a:lvl1pPr>
            <a:lvl2pPr marL="735013" indent="-282575" defTabSz="904875" eaLnBrk="0" hangingPunct="0">
              <a:defRPr sz="1600">
                <a:solidFill>
                  <a:schemeClr val="bg1"/>
                </a:solidFill>
                <a:latin typeface="Tahoma" pitchFamily="34" charset="0"/>
              </a:defRPr>
            </a:lvl2pPr>
            <a:lvl3pPr marL="1131888" indent="-227013" defTabSz="904875" eaLnBrk="0" hangingPunct="0">
              <a:defRPr sz="1600">
                <a:solidFill>
                  <a:schemeClr val="bg1"/>
                </a:solidFill>
                <a:latin typeface="Tahoma" pitchFamily="34" charset="0"/>
              </a:defRPr>
            </a:lvl3pPr>
            <a:lvl4pPr marL="1581150" indent="-223838" defTabSz="904875" eaLnBrk="0" hangingPunct="0">
              <a:defRPr sz="1600">
                <a:solidFill>
                  <a:schemeClr val="bg1"/>
                </a:solidFill>
                <a:latin typeface="Tahoma" pitchFamily="34" charset="0"/>
              </a:defRPr>
            </a:lvl4pPr>
            <a:lvl5pPr marL="2035175" indent="-225425" defTabSz="904875" eaLnBrk="0" hangingPunct="0">
              <a:defRPr sz="1600">
                <a:solidFill>
                  <a:schemeClr val="bg1"/>
                </a:solidFill>
                <a:latin typeface="Tahoma" pitchFamily="34" charset="0"/>
              </a:defRPr>
            </a:lvl5pPr>
            <a:lvl6pPr marL="2492375" indent="-225425" defTabSz="904875" eaLnBrk="0" fontAlgn="base" hangingPunct="0">
              <a:spcBef>
                <a:spcPct val="0"/>
              </a:spcBef>
              <a:spcAft>
                <a:spcPct val="0"/>
              </a:spcAft>
              <a:defRPr sz="1600">
                <a:solidFill>
                  <a:schemeClr val="bg1"/>
                </a:solidFill>
                <a:latin typeface="Tahoma" pitchFamily="34" charset="0"/>
              </a:defRPr>
            </a:lvl6pPr>
            <a:lvl7pPr marL="2949575" indent="-225425" defTabSz="904875" eaLnBrk="0" fontAlgn="base" hangingPunct="0">
              <a:spcBef>
                <a:spcPct val="0"/>
              </a:spcBef>
              <a:spcAft>
                <a:spcPct val="0"/>
              </a:spcAft>
              <a:defRPr sz="1600">
                <a:solidFill>
                  <a:schemeClr val="bg1"/>
                </a:solidFill>
                <a:latin typeface="Tahoma" pitchFamily="34" charset="0"/>
              </a:defRPr>
            </a:lvl7pPr>
            <a:lvl8pPr marL="3406775" indent="-225425" defTabSz="904875" eaLnBrk="0" fontAlgn="base" hangingPunct="0">
              <a:spcBef>
                <a:spcPct val="0"/>
              </a:spcBef>
              <a:spcAft>
                <a:spcPct val="0"/>
              </a:spcAft>
              <a:defRPr sz="1600">
                <a:solidFill>
                  <a:schemeClr val="bg1"/>
                </a:solidFill>
                <a:latin typeface="Tahoma" pitchFamily="34" charset="0"/>
              </a:defRPr>
            </a:lvl8pPr>
            <a:lvl9pPr marL="3863975" indent="-225425" defTabSz="904875" eaLnBrk="0" fontAlgn="base" hangingPunct="0">
              <a:spcBef>
                <a:spcPct val="0"/>
              </a:spcBef>
              <a:spcAft>
                <a:spcPct val="0"/>
              </a:spcAft>
              <a:defRPr sz="1600">
                <a:solidFill>
                  <a:schemeClr val="bg1"/>
                </a:solidFill>
                <a:latin typeface="Tahoma" pitchFamily="34" charset="0"/>
              </a:defRPr>
            </a:lvl9pPr>
          </a:lstStyle>
          <a:p>
            <a:pPr algn="ctr" eaLnBrk="1" hangingPunct="1">
              <a:defRPr/>
            </a:pPr>
            <a:r>
              <a:rPr kumimoji="1" lang="tr-TR" sz="3067"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2700000" algn="tl" rotWithShape="0">
                    <a:prstClr val="black">
                      <a:alpha val="40000"/>
                    </a:prstClr>
                  </a:outerShdw>
                </a:effectLst>
                <a:latin typeface="Arial Black" pitchFamily="34" charset="0"/>
              </a:rPr>
              <a:t>Yenişehir Mesleki ve Teknik Anadolu Lisesi</a:t>
            </a:r>
          </a:p>
        </p:txBody>
      </p:sp>
    </p:spTree>
    <p:extLst>
      <p:ext uri="{BB962C8B-B14F-4D97-AF65-F5344CB8AC3E}">
        <p14:creationId xmlns:p14="http://schemas.microsoft.com/office/powerpoint/2010/main" val="192745327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076512"/>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1 Resim" descr="truf.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730192"/>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1 Resim" descr="un helvası.jpg"/>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562211"/>
      </p:ext>
    </p:extLst>
  </p:cSld>
  <p:clrMapOvr>
    <a:masterClrMapping/>
  </p:clrMapOvr>
  <mc:AlternateContent xmlns:mc="http://schemas.openxmlformats.org/markup-compatibility/2006" xmlns:p14="http://schemas.microsoft.com/office/powerpoint/2010/main">
    <mc:Choice Requires="p14">
      <p:transition spd="slow" p14:dur="1500" advTm="1500">
        <p:random/>
      </p:transition>
    </mc:Choice>
    <mc:Fallback xmlns="">
      <p:transition spd="slow" advTm="15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3347"/>
            <a:ext cx="12192000" cy="6854653"/>
          </a:xfrm>
          <a:prstGeom prst="rect">
            <a:avLst/>
          </a:prstGeom>
        </p:spPr>
      </p:pic>
    </p:spTree>
    <p:extLst>
      <p:ext uri="{BB962C8B-B14F-4D97-AF65-F5344CB8AC3E}">
        <p14:creationId xmlns:p14="http://schemas.microsoft.com/office/powerpoint/2010/main" val="1517889637"/>
      </p:ext>
    </p:extLst>
  </p:cSld>
  <p:clrMapOvr>
    <a:masterClrMapping/>
  </p:clrMapOvr>
  <mc:AlternateContent xmlns:mc="http://schemas.openxmlformats.org/markup-compatibility/2006" xmlns:p14="http://schemas.microsoft.com/office/powerpoint/2010/main">
    <mc:Choice Requires="p14">
      <p:transition spd="slow" p14:dur="1500" advClick="0" advTm="5000">
        <p:fade/>
        <p:sndAc>
          <p:stSnd>
            <p:snd r:embed="rId2" name="applause.wav"/>
          </p:stSnd>
        </p:sndAc>
      </p:transition>
    </mc:Choice>
    <mc:Fallback xmlns="">
      <p:transition spd="slow" advClick="0" advTm="5000">
        <p:fade/>
        <p:sndAc>
          <p:stSnd>
            <p:snd r:embed="rId4" name="applause.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598863492"/>
      </p:ext>
    </p:extLst>
  </p:cSld>
  <p:clrMapOvr>
    <a:masterClrMapping/>
  </p:clrMapOvr>
  <mc:AlternateContent xmlns:mc="http://schemas.openxmlformats.org/markup-compatibility/2006" xmlns:p14="http://schemas.microsoft.com/office/powerpoint/2010/main">
    <mc:Choice Requires="p14">
      <p:transition spd="slow" p14:dur="900" advClick="0" advTm="2000">
        <p14:warp dir="in"/>
      </p:transition>
    </mc:Choice>
    <mc:Fallback xmlns="">
      <p:transition spd="slow" advClick="0" advTm="2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821027291"/>
      </p:ext>
    </p:extLst>
  </p:cSld>
  <p:clrMapOvr>
    <a:masterClrMapping/>
  </p:clrMapOvr>
  <mc:AlternateContent xmlns:mc="http://schemas.openxmlformats.org/markup-compatibility/2006" xmlns:p14="http://schemas.microsoft.com/office/powerpoint/2010/main">
    <mc:Choice Requires="p14">
      <p:transition spd="slow" p14:dur="900" advClick="0" advTm="2000">
        <p14:warp dir="in"/>
      </p:transition>
    </mc:Choice>
    <mc:Fallback xmlns="">
      <p:transition spd="slow" advClick="0" advTm="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670440914"/>
      </p:ext>
    </p:extLst>
  </p:cSld>
  <p:clrMapOvr>
    <a:masterClrMapping/>
  </p:clrMapOvr>
  <p:transition spd="slow" advClick="0" advTm="2000">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452912297"/>
      </p:ext>
    </p:extLst>
  </p:cSld>
  <p:clrMapOvr>
    <a:masterClrMapping/>
  </p:clrMapOvr>
  <p:transition spd="slow" advClick="0" advTm="2000">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09514058"/>
      </p:ext>
    </p:extLst>
  </p:cSld>
  <p:clrMapOvr>
    <a:masterClrMapping/>
  </p:clrMapOvr>
  <p:transition spd="slow" advClick="0" advTm="2000">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561423675"/>
      </p:ext>
    </p:extLst>
  </p:cSld>
  <p:clrMapOvr>
    <a:masterClrMapping/>
  </p:clrMapOvr>
  <mc:AlternateContent xmlns:mc="http://schemas.openxmlformats.org/markup-compatibility/2006" xmlns:p14="http://schemas.microsoft.com/office/powerpoint/2010/main">
    <mc:Choice Requires="p14">
      <p:transition spd="slow" p14:dur="800" advClick="0" advTm="2000">
        <p:circle/>
      </p:transition>
    </mc:Choice>
    <mc:Fallback xmlns="">
      <p:transition spd="slow" advClick="0" advTm="2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810000" y="3929064"/>
            <a:ext cx="6172200" cy="1785937"/>
          </a:xfrm>
        </p:spPr>
        <p:txBody>
          <a:bodyPr/>
          <a:lstStyle/>
          <a:p>
            <a:pPr>
              <a:defRPr/>
            </a:pPr>
            <a:r>
              <a:rPr lang="tr-TR" dirty="0" smtClean="0"/>
              <a:t>YİYECEK İÇECEK HİZMETLERİ ALANI </a:t>
            </a:r>
            <a:endParaRPr lang="tr-TR" dirty="0"/>
          </a:p>
        </p:txBody>
      </p:sp>
      <p:pic>
        <p:nvPicPr>
          <p:cNvPr id="8195" name="4 Resim" descr="ind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0"/>
            <a:ext cx="6683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780475"/>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59624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crush"/>
      </p:transition>
    </mc:Choice>
    <mc:Fallback xmlns="">
      <p:transition spd="slow" advClick="0" advTm="2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62232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crush"/>
      </p:transition>
    </mc:Choice>
    <mc:Fallback xmlns="">
      <p:transition spd="slow" advClick="0" advTm="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
        <p:nvSpPr>
          <p:cNvPr id="3" name="Metin kutusu 2"/>
          <p:cNvSpPr txBox="1"/>
          <p:nvPr/>
        </p:nvSpPr>
        <p:spPr>
          <a:xfrm>
            <a:off x="2524837" y="491319"/>
            <a:ext cx="2961564" cy="461665"/>
          </a:xfrm>
          <a:prstGeom prst="rect">
            <a:avLst/>
          </a:prstGeom>
          <a:noFill/>
        </p:spPr>
        <p:txBody>
          <a:bodyPr wrap="square" rtlCol="0">
            <a:spAutoFit/>
          </a:bodyPr>
          <a:lstStyle/>
          <a:p>
            <a:r>
              <a:rPr lang="tr-TR" sz="2400" dirty="0" smtClean="0">
                <a:latin typeface="Comic Sans MS" panose="030F0702030302020204" pitchFamily="66" charset="0"/>
              </a:rPr>
              <a:t>DERS İÇERİKLERİ</a:t>
            </a:r>
            <a:endParaRPr lang="tr-TR" sz="2400" dirty="0">
              <a:latin typeface="Comic Sans MS" panose="030F0702030302020204" pitchFamily="66" charset="0"/>
            </a:endParaRPr>
          </a:p>
        </p:txBody>
      </p:sp>
    </p:spTree>
    <p:extLst>
      <p:ext uri="{BB962C8B-B14F-4D97-AF65-F5344CB8AC3E}">
        <p14:creationId xmlns:p14="http://schemas.microsoft.com/office/powerpoint/2010/main" val="95943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2000">
        <p15:prstTrans prst="origami"/>
      </p:transition>
    </mc:Choice>
    <mc:Fallback xmlns="">
      <p:transition spd="slow" advClick="0" advTm="2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69076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prestige"/>
      </p:transition>
    </mc:Choice>
    <mc:Fallback xmlns="">
      <p:transition spd="slow" advClick="0" advTm="2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836393114"/>
      </p:ext>
    </p:extLst>
  </p:cSld>
  <p:clrMapOvr>
    <a:masterClrMapping/>
  </p:clrMapOvr>
  <p:transition spd="slow" advClick="0" advTm="5000">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206507939"/>
      </p:ext>
    </p:extLst>
  </p:cSld>
  <p:clrMapOvr>
    <a:masterClrMapping/>
  </p:clrMapOvr>
  <p:transition spd="slow" advClick="0" advTm="200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3347"/>
            <a:ext cx="12192000" cy="6854653"/>
          </a:xfrm>
          <a:prstGeom prst="rect">
            <a:avLst/>
          </a:prstGeom>
        </p:spPr>
      </p:pic>
      <p:sp>
        <p:nvSpPr>
          <p:cNvPr id="3" name="Dikdörtgen 2"/>
          <p:cNvSpPr/>
          <p:nvPr/>
        </p:nvSpPr>
        <p:spPr>
          <a:xfrm rot="19269256">
            <a:off x="965437" y="756397"/>
            <a:ext cx="310969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dirty="0" smtClean="0">
                <a:ln/>
                <a:solidFill>
                  <a:schemeClr val="accent4"/>
                </a:solidFill>
              </a:rPr>
              <a:t>ÖNLİSANS</a:t>
            </a:r>
            <a:endParaRPr lang="tr-TR" sz="5400" b="1" dirty="0">
              <a:ln/>
              <a:solidFill>
                <a:schemeClr val="accent4"/>
              </a:solidFill>
            </a:endParaRPr>
          </a:p>
        </p:txBody>
      </p:sp>
    </p:spTree>
    <p:extLst>
      <p:ext uri="{BB962C8B-B14F-4D97-AF65-F5344CB8AC3E}">
        <p14:creationId xmlns:p14="http://schemas.microsoft.com/office/powerpoint/2010/main" val="205606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crush"/>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673"/>
            <a:ext cx="12192000" cy="6854653"/>
          </a:xfrm>
          <a:prstGeom prst="rect">
            <a:avLst/>
          </a:prstGeom>
        </p:spPr>
      </p:pic>
      <p:sp>
        <p:nvSpPr>
          <p:cNvPr id="3" name="Dikdörtgen 2"/>
          <p:cNvSpPr/>
          <p:nvPr/>
        </p:nvSpPr>
        <p:spPr>
          <a:xfrm rot="19269256">
            <a:off x="4143807" y="584739"/>
            <a:ext cx="218476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dirty="0" smtClean="0">
                <a:ln/>
                <a:solidFill>
                  <a:schemeClr val="accent4"/>
                </a:solidFill>
              </a:rPr>
              <a:t>LİSANS</a:t>
            </a:r>
            <a:endParaRPr lang="tr-TR" sz="5400" b="1" dirty="0">
              <a:ln/>
              <a:solidFill>
                <a:schemeClr val="accent4"/>
              </a:solidFill>
            </a:endParaRPr>
          </a:p>
        </p:txBody>
      </p:sp>
    </p:spTree>
    <p:extLst>
      <p:ext uri="{BB962C8B-B14F-4D97-AF65-F5344CB8AC3E}">
        <p14:creationId xmlns:p14="http://schemas.microsoft.com/office/powerpoint/2010/main" val="3002155151"/>
      </p:ext>
    </p:extLst>
  </p:cSld>
  <p:clrMapOvr>
    <a:masterClrMapping/>
  </p:clrMapOvr>
  <mc:AlternateContent xmlns:mc="http://schemas.openxmlformats.org/markup-compatibility/2006" xmlns:p14="http://schemas.microsoft.com/office/powerpoint/2010/main">
    <mc:Choice Requires="p14">
      <p:transition spd="slow" p14:dur="1600" advClick="0" advTm="12000">
        <p14:prism isInverted="1"/>
      </p:transition>
    </mc:Choice>
    <mc:Fallback xmlns="">
      <p:transition spd="slow" advClick="0" advTm="12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19346" y="3691156"/>
            <a:ext cx="9553308" cy="1003201"/>
          </a:xfrm>
        </p:spPr>
        <p:txBody>
          <a:bodyPr>
            <a:normAutofit/>
          </a:bodyPr>
          <a:lstStyle/>
          <a:p>
            <a:r>
              <a:rPr lang="tr-TR" sz="6000" dirty="0"/>
              <a:t>BİLİŞİM TEKNOLOJİLERİ ALANI</a:t>
            </a:r>
          </a:p>
        </p:txBody>
      </p:sp>
      <p:sp>
        <p:nvSpPr>
          <p:cNvPr id="3" name="Alt Başlık 2"/>
          <p:cNvSpPr>
            <a:spLocks noGrp="1"/>
          </p:cNvSpPr>
          <p:nvPr>
            <p:ph type="subTitle" idx="1"/>
          </p:nvPr>
        </p:nvSpPr>
        <p:spPr>
          <a:xfrm>
            <a:off x="1777464" y="4867735"/>
            <a:ext cx="8637072" cy="977621"/>
          </a:xfrm>
        </p:spPr>
        <p:txBody>
          <a:bodyPr/>
          <a:lstStyle/>
          <a:p>
            <a:pPr algn="ctr"/>
            <a:r>
              <a:rPr lang="tr-TR" dirty="0" smtClean="0"/>
              <a:t>YENİŞEHİR </a:t>
            </a:r>
            <a:r>
              <a:rPr lang="tr-TR" dirty="0"/>
              <a:t>MESLEKİ VE TEKNİK ANADOLU LİSESİ</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7170" y="141098"/>
            <a:ext cx="5922876" cy="2919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0058971"/>
      </p:ext>
    </p:extLst>
  </p:cSld>
  <p:clrMapOvr>
    <a:masterClrMapping/>
  </p:clrMapOvr>
  <p:transition spd="slow" advTm="2000">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Bilişim teknolojileri nedir?</a:t>
            </a:r>
          </a:p>
        </p:txBody>
      </p:sp>
      <p:sp>
        <p:nvSpPr>
          <p:cNvPr id="3" name="İçerik Yer Tutucusu 2"/>
          <p:cNvSpPr>
            <a:spLocks noGrp="1"/>
          </p:cNvSpPr>
          <p:nvPr>
            <p:ph idx="1"/>
          </p:nvPr>
        </p:nvSpPr>
        <p:spPr/>
        <p:txBody>
          <a:bodyPr/>
          <a:lstStyle/>
          <a:p>
            <a:r>
              <a:rPr lang="tr-TR" dirty="0"/>
              <a:t>Verileri işlemek, saklamak ve iletmek için kullanılan bilişim araçlarının donanım ve yazılım teknolojileriyle ilgilenen bir alandır.</a:t>
            </a:r>
          </a:p>
          <a:p>
            <a:r>
              <a:rPr lang="tr-TR" dirty="0"/>
              <a:t>Bilişim araçlarının en başında bilgisayar gelir.  Ancak sadece bilgisayar değil akıllı telefonlar, tabletler, ağ cihazları ve bir çok büro makineleri de birer bilişim cihazıdır.</a:t>
            </a:r>
          </a:p>
          <a:p>
            <a:r>
              <a:rPr lang="tr-TR" strike="sngStrike" dirty="0"/>
              <a:t>Bilgisayar Teknolojileri </a:t>
            </a:r>
            <a:r>
              <a:rPr lang="tr-TR" dirty="0"/>
              <a:t>değil </a:t>
            </a:r>
            <a:r>
              <a:rPr lang="tr-TR" b="1" dirty="0"/>
              <a:t>Bilişim Teknolojileri </a:t>
            </a:r>
            <a:r>
              <a:rPr lang="tr-TR" dirty="0"/>
              <a:t>denmesinin sebebi budur.</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492" y="4683117"/>
            <a:ext cx="8113016" cy="1890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92746"/>
      </p:ext>
    </p:extLst>
  </p:cSld>
  <p:clrMapOvr>
    <a:masterClrMapping/>
  </p:clrMapOvr>
  <mc:AlternateContent xmlns:mc="http://schemas.openxmlformats.org/markup-compatibility/2006" xmlns:p14="http://schemas.microsoft.com/office/powerpoint/2010/main">
    <mc:Choice Requires="p14">
      <p:transition p14:dur="10" advTm="5000">
        <p:comb/>
      </p:transition>
    </mc:Choice>
    <mc:Fallback xmlns="">
      <p:transition advTm="5000">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8"/>
            <a:ext cx="7467600" cy="633412"/>
          </a:xfrm>
        </p:spPr>
        <p:txBody>
          <a:bodyPr>
            <a:normAutofit fontScale="90000"/>
          </a:bodyPr>
          <a:lstStyle/>
          <a:p>
            <a:pPr>
              <a:defRPr/>
            </a:pPr>
            <a:r>
              <a:rPr lang="tr-TR" dirty="0" smtClean="0"/>
              <a:t>TANIMI</a:t>
            </a:r>
            <a:endParaRPr lang="tr-TR" dirty="0"/>
          </a:p>
        </p:txBody>
      </p:sp>
      <p:sp>
        <p:nvSpPr>
          <p:cNvPr id="9219" name="2 İçerik Yer Tutucusu"/>
          <p:cNvSpPr>
            <a:spLocks noGrp="1"/>
          </p:cNvSpPr>
          <p:nvPr>
            <p:ph sz="quarter" idx="1"/>
          </p:nvPr>
        </p:nvSpPr>
        <p:spPr>
          <a:xfrm>
            <a:off x="1981200" y="908051"/>
            <a:ext cx="7467600" cy="4752975"/>
          </a:xfrm>
        </p:spPr>
        <p:txBody>
          <a:bodyPr/>
          <a:lstStyle/>
          <a:p>
            <a:pPr algn="just" eaLnBrk="1" hangingPunct="1">
              <a:lnSpc>
                <a:spcPct val="150000"/>
              </a:lnSpc>
              <a:buFont typeface="Wingdings" panose="05000000000000000000" pitchFamily="2" charset="2"/>
              <a:buNone/>
            </a:pPr>
            <a:r>
              <a:rPr lang="tr-TR" altLang="tr-TR" smtClean="0"/>
              <a:t>	Mutfak araç, gereç ve ekipmanlarını kullanarak, hijyen ve sanitasyon kurallarına uygun yiyecek üretimi yapma ve servise hazır hale getirme yeterliklerini kazandırmaya yönelik eğitim ve öğretim verilen daldır.</a:t>
            </a:r>
          </a:p>
        </p:txBody>
      </p:sp>
      <p:pic>
        <p:nvPicPr>
          <p:cNvPr id="9220" name="3 Resim" descr="0130633_0.jp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3716339"/>
            <a:ext cx="691673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016692"/>
      </p:ext>
    </p:extLst>
  </p:cSld>
  <p:clrMapOvr>
    <a:masterClrMapping/>
  </p:clrMapOvr>
  <mc:AlternateContent xmlns:mc="http://schemas.openxmlformats.org/markup-compatibility/2006" xmlns:p14="http://schemas.microsoft.com/office/powerpoint/2010/main">
    <mc:Choice Requires="p14">
      <p:transition spd="slow" p14:dur="1500" advTm="3000">
        <p:random/>
        <p:sndAc>
          <p:stSnd>
            <p:snd r:embed="rId2" name="applause.wav"/>
          </p:stSnd>
        </p:sndAc>
      </p:transition>
    </mc:Choice>
    <mc:Fallback xmlns="">
      <p:transition spd="slow" advTm="3000">
        <p:random/>
        <p:sndAc>
          <p:stSnd>
            <p:snd r:embed="rId4" name="applause.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Bilişim teknolojilerinin amacı nedir?</a:t>
            </a:r>
          </a:p>
        </p:txBody>
      </p:sp>
      <p:sp>
        <p:nvSpPr>
          <p:cNvPr id="3" name="İçerik Yer Tutucusu 2"/>
          <p:cNvSpPr>
            <a:spLocks noGrp="1"/>
          </p:cNvSpPr>
          <p:nvPr>
            <p:ph idx="1"/>
          </p:nvPr>
        </p:nvSpPr>
        <p:spPr/>
        <p:txBody>
          <a:bodyPr/>
          <a:lstStyle/>
          <a:p>
            <a:r>
              <a:rPr lang="tr-TR" dirty="0"/>
              <a:t>İş ve günlük hayatın ayrılmaz bir parçası olan bilişim cihazlarının hem donanım hem de yazılım alanında öğrencilerimizi bilgi ve beceri anlamında yetiştirmek.</a:t>
            </a:r>
          </a:p>
          <a:p>
            <a:r>
              <a:rPr lang="tr-TR" dirty="0"/>
              <a:t>Konuya hakim ne yaptığını ve nasıl yapacağını bilip doğru kararlar verebilen nitelikli bireyler yetiştirmek.</a:t>
            </a:r>
          </a:p>
          <a:p>
            <a:r>
              <a:rPr lang="tr-TR" dirty="0"/>
              <a:t>Bu sayede iş dünyasında onları en iyi konumda istihdam etmektir.</a:t>
            </a:r>
          </a:p>
          <a:p>
            <a:r>
              <a:rPr lang="tr-TR" dirty="0"/>
              <a:t>Bunu yaparken en güncel donanım ve yazılımları kullanmaya gayret ediyoruz.</a:t>
            </a: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t="14037" b="25698"/>
          <a:stretch/>
        </p:blipFill>
        <p:spPr>
          <a:xfrm>
            <a:off x="2988021" y="5066951"/>
            <a:ext cx="6215959" cy="1418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471515"/>
      </p:ext>
    </p:extLst>
  </p:cSld>
  <p:clrMapOvr>
    <a:masterClrMapping/>
  </p:clrMapOvr>
  <mc:AlternateContent xmlns:mc="http://schemas.openxmlformats.org/markup-compatibility/2006" xmlns:p14="http://schemas.microsoft.com/office/powerpoint/2010/main">
    <mc:Choice Requires="p14">
      <p:transition spd="slow" p14:dur="4400" advTm="6000">
        <p14:honeycomb/>
      </p:transition>
    </mc:Choice>
    <mc:Fallback xmlns="">
      <p:transition spd="slow" advTm="6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Tercih edecek öğrencilerde</a:t>
            </a:r>
            <a:br>
              <a:rPr lang="tr-TR" dirty="0"/>
            </a:br>
            <a:r>
              <a:rPr lang="tr-TR" dirty="0"/>
              <a:t>aranan özellikler</a:t>
            </a:r>
          </a:p>
        </p:txBody>
      </p:sp>
      <p:sp>
        <p:nvSpPr>
          <p:cNvPr id="3" name="İçerik Yer Tutucusu 2"/>
          <p:cNvSpPr>
            <a:spLocks noGrp="1"/>
          </p:cNvSpPr>
          <p:nvPr>
            <p:ph idx="1"/>
          </p:nvPr>
        </p:nvSpPr>
        <p:spPr/>
        <p:txBody>
          <a:bodyPr>
            <a:normAutofit/>
          </a:bodyPr>
          <a:lstStyle/>
          <a:p>
            <a:r>
              <a:rPr lang="tr-TR" dirty="0"/>
              <a:t>Sistemli düşünebilen,</a:t>
            </a:r>
          </a:p>
          <a:p>
            <a:r>
              <a:rPr lang="tr-TR" dirty="0"/>
              <a:t>Matematikle ilgili konularda başarılı,</a:t>
            </a:r>
          </a:p>
          <a:p>
            <a:r>
              <a:rPr lang="tr-TR" dirty="0"/>
              <a:t>Kendini yenileyebilen,</a:t>
            </a:r>
          </a:p>
          <a:p>
            <a:r>
              <a:rPr lang="tr-TR" dirty="0"/>
              <a:t>Araştırmacı,</a:t>
            </a:r>
          </a:p>
          <a:p>
            <a:r>
              <a:rPr lang="tr-TR" dirty="0"/>
              <a:t>Sabırlı ve dikkatli,</a:t>
            </a:r>
          </a:p>
          <a:p>
            <a:r>
              <a:rPr lang="tr-TR" dirty="0"/>
              <a:t>Ekip içinde çalışabilen,</a:t>
            </a:r>
          </a:p>
          <a:p>
            <a:r>
              <a:rPr lang="tr-TR" dirty="0"/>
              <a:t>Tasarım ve görsel yeterliliğine sahip,</a:t>
            </a:r>
          </a:p>
          <a:p>
            <a:r>
              <a:rPr lang="tr-TR" dirty="0"/>
              <a:t>Yabancı dil bilen,</a:t>
            </a: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3431" y="1915369"/>
            <a:ext cx="4138569" cy="5630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410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000">
        <p15:prstTrans prst="fallOver"/>
      </p:transition>
    </mc:Choice>
    <mc:Fallback xmlns="">
      <p:transition spd="slow" advTm="8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2000" y="381081"/>
            <a:ext cx="10515600" cy="1325563"/>
          </a:xfrm>
        </p:spPr>
        <p:txBody>
          <a:bodyPr/>
          <a:lstStyle/>
          <a:p>
            <a:r>
              <a:rPr lang="tr-TR" dirty="0"/>
              <a:t>Neden seçmeliyim?</a:t>
            </a:r>
          </a:p>
        </p:txBody>
      </p:sp>
      <p:sp>
        <p:nvSpPr>
          <p:cNvPr id="3" name="İçerik Yer Tutucusu 2"/>
          <p:cNvSpPr>
            <a:spLocks noGrp="1"/>
          </p:cNvSpPr>
          <p:nvPr>
            <p:ph idx="1"/>
          </p:nvPr>
        </p:nvSpPr>
        <p:spPr/>
        <p:txBody>
          <a:bodyPr>
            <a:normAutofit/>
          </a:bodyPr>
          <a:lstStyle/>
          <a:p>
            <a:r>
              <a:rPr lang="tr-TR" dirty="0"/>
              <a:t>Kurumsallaşan firma ve işletmelerde bilişim teknolojilerine olan ihtiyaç gittikçe artmakta</a:t>
            </a:r>
          </a:p>
          <a:p>
            <a:r>
              <a:rPr lang="tr-TR" dirty="0"/>
              <a:t>Bu alanda kalifiye eleman ihtiyacı artmakta</a:t>
            </a:r>
          </a:p>
          <a:p>
            <a:r>
              <a:rPr lang="tr-TR" dirty="0"/>
              <a:t>Günümüzün ve geleceğin parlak meslekleri arasında</a:t>
            </a:r>
          </a:p>
          <a:p>
            <a:r>
              <a:rPr lang="tr-TR" dirty="0"/>
              <a:t>Çok düşük maliyetlerle kendi işinizi de kurabileceğiniz bir alan</a:t>
            </a:r>
          </a:p>
          <a:p>
            <a:r>
              <a:rPr lang="tr-TR" dirty="0"/>
              <a:t>En çok para kazandıran sektör</a:t>
            </a:r>
            <a:br>
              <a:rPr lang="tr-TR" dirty="0"/>
            </a:br>
            <a:r>
              <a:rPr lang="tr-TR" dirty="0"/>
              <a:t>(Bilgi işlem(IT),  Programlama, E-Ticaret, Web siteleri, Tasarım, Sosyal Medya, …)</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5765" y="3389151"/>
            <a:ext cx="1703109" cy="2806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455674"/>
      </p:ext>
    </p:extLst>
  </p:cSld>
  <p:clrMapOvr>
    <a:masterClrMapping/>
  </p:clrMapOvr>
  <p:transition spd="slow" advTm="8000">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Bölümün İş olanakları</a:t>
            </a:r>
          </a:p>
        </p:txBody>
      </p:sp>
      <p:sp>
        <p:nvSpPr>
          <p:cNvPr id="3" name="İçerik Yer Tutucusu 2"/>
          <p:cNvSpPr>
            <a:spLocks noGrp="1"/>
          </p:cNvSpPr>
          <p:nvPr>
            <p:ph idx="1"/>
          </p:nvPr>
        </p:nvSpPr>
        <p:spPr/>
        <p:txBody>
          <a:bodyPr/>
          <a:lstStyle/>
          <a:p>
            <a:pPr>
              <a:defRPr/>
            </a:pPr>
            <a:r>
              <a:rPr lang="tr-TR" dirty="0"/>
              <a:t>Kurumlarda bilgi işlem bölümlerinde</a:t>
            </a:r>
          </a:p>
          <a:p>
            <a:pPr>
              <a:defRPr/>
            </a:pPr>
            <a:r>
              <a:rPr lang="tr-TR" dirty="0"/>
              <a:t>Bilgisayar firmalarında teknik servis-destek birimlerinde</a:t>
            </a:r>
          </a:p>
          <a:p>
            <a:pPr>
              <a:defRPr/>
            </a:pPr>
            <a:r>
              <a:rPr lang="tr-TR" dirty="0"/>
              <a:t>Yazılım firmalarında</a:t>
            </a:r>
          </a:p>
          <a:p>
            <a:pPr>
              <a:defRPr/>
            </a:pPr>
            <a:r>
              <a:rPr lang="tr-TR" dirty="0"/>
              <a:t>Grafik tasarım ve internet hizmeti veren firmalarda</a:t>
            </a:r>
          </a:p>
          <a:p>
            <a:pPr>
              <a:defRPr/>
            </a:pPr>
            <a:r>
              <a:rPr lang="tr-TR" dirty="0"/>
              <a:t>Eğitim kurumlarında</a:t>
            </a:r>
          </a:p>
          <a:p>
            <a:pPr>
              <a:defRPr/>
            </a:pPr>
            <a:r>
              <a:rPr lang="tr-TR" dirty="0"/>
              <a:t>Yani bilişimle alakalı birçok birimde rahatlıkla iş imkanına sahip olabilirler.</a:t>
            </a:r>
          </a:p>
          <a:p>
            <a:endParaRPr lang="tr-TR"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96043" y="3930111"/>
            <a:ext cx="4096623" cy="3072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65682"/>
      </p:ext>
    </p:extLst>
  </p:cSld>
  <p:clrMapOvr>
    <a:masterClrMapping/>
  </p:clrMapOvr>
  <p:transition spd="slow" advTm="8000">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BİLİŞİM TEKNOLOJİLERİ ALANI ALT DALLARI</a:t>
            </a:r>
          </a:p>
        </p:txBody>
      </p:sp>
      <p:sp>
        <p:nvSpPr>
          <p:cNvPr id="3" name="İçerik Yer Tutucusu 2"/>
          <p:cNvSpPr>
            <a:spLocks noGrp="1"/>
          </p:cNvSpPr>
          <p:nvPr>
            <p:ph idx="1"/>
          </p:nvPr>
        </p:nvSpPr>
        <p:spPr/>
        <p:txBody>
          <a:bodyPr/>
          <a:lstStyle/>
          <a:p>
            <a:r>
              <a:rPr lang="tr-TR" dirty="0" smtClean="0"/>
              <a:t>YAZILIM GELİŞTİRME DALI</a:t>
            </a:r>
          </a:p>
          <a:p>
            <a:r>
              <a:rPr lang="tr-TR" dirty="0" smtClean="0"/>
              <a:t>AĞ İŞLETMENLİĞİ VE SİBER GÜVENLİK DALI</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987" y="3143427"/>
            <a:ext cx="2967867" cy="2967867"/>
          </a:xfrm>
          <a:prstGeom prst="rect">
            <a:avLst/>
          </a:prstGeom>
        </p:spPr>
      </p:pic>
    </p:spTree>
    <p:extLst>
      <p:ext uri="{BB962C8B-B14F-4D97-AF65-F5344CB8AC3E}">
        <p14:creationId xmlns:p14="http://schemas.microsoft.com/office/powerpoint/2010/main" val="1652225396"/>
      </p:ext>
    </p:extLst>
  </p:cSld>
  <p:clrMapOvr>
    <a:masterClrMapping/>
  </p:clrMapOvr>
  <p:transition spd="slow" advTm="4000">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Web programcılığı dalında</a:t>
            </a:r>
            <a:br>
              <a:rPr lang="tr-TR" dirty="0"/>
            </a:br>
            <a:r>
              <a:rPr lang="tr-TR" dirty="0"/>
              <a:t>okutulan dersler</a:t>
            </a:r>
          </a:p>
        </p:txBody>
      </p:sp>
      <p:sp>
        <p:nvSpPr>
          <p:cNvPr id="4" name="İçerik Yer Tutucusu 3"/>
          <p:cNvSpPr>
            <a:spLocks noGrp="1"/>
          </p:cNvSpPr>
          <p:nvPr>
            <p:ph sz="half" idx="1"/>
          </p:nvPr>
        </p:nvSpPr>
        <p:spPr>
          <a:xfrm>
            <a:off x="3166949" y="2010874"/>
            <a:ext cx="2831054" cy="3448595"/>
          </a:xfrm>
        </p:spPr>
        <p:txBody>
          <a:bodyPr>
            <a:normAutofit/>
          </a:bodyPr>
          <a:lstStyle/>
          <a:p>
            <a:pPr marL="0" indent="0">
              <a:buNone/>
            </a:pPr>
            <a:r>
              <a:rPr lang="tr-TR" sz="1200" b="1" u="sng" dirty="0"/>
              <a:t>10. SINIF</a:t>
            </a:r>
          </a:p>
          <a:p>
            <a:r>
              <a:rPr lang="tr-TR" sz="1200" dirty="0" smtClean="0"/>
              <a:t>Nesne Tabanlı Programlama</a:t>
            </a:r>
            <a:endParaRPr lang="tr-TR" sz="1200" dirty="0"/>
          </a:p>
          <a:p>
            <a:r>
              <a:rPr lang="tr-TR" sz="1200" dirty="0" smtClean="0"/>
              <a:t>Robotik ve Kodlama</a:t>
            </a:r>
            <a:endParaRPr lang="tr-TR" sz="1200" dirty="0"/>
          </a:p>
          <a:p>
            <a:endParaRPr lang="tr-TR" sz="1200" dirty="0"/>
          </a:p>
        </p:txBody>
      </p:sp>
      <p:sp>
        <p:nvSpPr>
          <p:cNvPr id="6" name="İçerik Yer Tutucusu 3"/>
          <p:cNvSpPr>
            <a:spLocks noGrp="1"/>
          </p:cNvSpPr>
          <p:nvPr>
            <p:ph sz="half" idx="1"/>
          </p:nvPr>
        </p:nvSpPr>
        <p:spPr>
          <a:xfrm>
            <a:off x="6237272" y="2010875"/>
            <a:ext cx="2831054" cy="3448595"/>
          </a:xfrm>
        </p:spPr>
        <p:txBody>
          <a:bodyPr>
            <a:normAutofit/>
          </a:bodyPr>
          <a:lstStyle/>
          <a:p>
            <a:pPr marL="0" indent="0">
              <a:buNone/>
            </a:pPr>
            <a:r>
              <a:rPr lang="tr-TR" sz="1200" b="1" u="sng" dirty="0"/>
              <a:t>11. SINIF</a:t>
            </a:r>
          </a:p>
          <a:p>
            <a:r>
              <a:rPr lang="tr-TR" sz="1200" dirty="0"/>
              <a:t>Web </a:t>
            </a:r>
            <a:r>
              <a:rPr lang="tr-TR" sz="1200" dirty="0" smtClean="0"/>
              <a:t>Tabanlı Uygulama Geliştirme</a:t>
            </a:r>
            <a:endParaRPr lang="tr-TR" sz="1200" dirty="0"/>
          </a:p>
          <a:p>
            <a:r>
              <a:rPr lang="tr-TR" sz="1200" dirty="0"/>
              <a:t>Grafik ve Animasyon</a:t>
            </a:r>
          </a:p>
          <a:p>
            <a:r>
              <a:rPr lang="tr-TR" sz="1200" dirty="0" smtClean="0"/>
              <a:t>Mobil Uygulamalar</a:t>
            </a:r>
          </a:p>
          <a:p>
            <a:r>
              <a:rPr lang="tr-TR" sz="1200" dirty="0" smtClean="0"/>
              <a:t>Mesleki Yabancı Dil</a:t>
            </a:r>
            <a:endParaRPr lang="tr-TR" sz="1200" dirty="0"/>
          </a:p>
        </p:txBody>
      </p:sp>
      <p:sp>
        <p:nvSpPr>
          <p:cNvPr id="7" name="İçerik Yer Tutucusu 3"/>
          <p:cNvSpPr>
            <a:spLocks noGrp="1"/>
          </p:cNvSpPr>
          <p:nvPr>
            <p:ph sz="half" idx="1"/>
          </p:nvPr>
        </p:nvSpPr>
        <p:spPr>
          <a:xfrm>
            <a:off x="9093328" y="2010876"/>
            <a:ext cx="2831054" cy="3448595"/>
          </a:xfrm>
        </p:spPr>
        <p:txBody>
          <a:bodyPr/>
          <a:lstStyle/>
          <a:p>
            <a:pPr marL="0" indent="0">
              <a:buNone/>
            </a:pPr>
            <a:r>
              <a:rPr lang="tr-TR" sz="1200" b="1" u="sng" dirty="0"/>
              <a:t>12. SINIF</a:t>
            </a:r>
          </a:p>
          <a:p>
            <a:r>
              <a:rPr lang="tr-TR" sz="1200" dirty="0"/>
              <a:t>İnternet Programcılığı</a:t>
            </a:r>
          </a:p>
          <a:p>
            <a:r>
              <a:rPr lang="tr-TR" sz="1200" dirty="0"/>
              <a:t>İşletmelerde Beceri Eğitimi (Staj)</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3798" y="4186106"/>
            <a:ext cx="3143404" cy="2671894"/>
          </a:xfrm>
          <a:prstGeom prst="rect">
            <a:avLst/>
          </a:prstGeom>
        </p:spPr>
      </p:pic>
      <p:sp>
        <p:nvSpPr>
          <p:cNvPr id="8" name="İçerik Yer Tutucusu 3"/>
          <p:cNvSpPr>
            <a:spLocks noGrp="1"/>
          </p:cNvSpPr>
          <p:nvPr>
            <p:ph sz="half" idx="1"/>
          </p:nvPr>
        </p:nvSpPr>
        <p:spPr>
          <a:xfrm>
            <a:off x="564251" y="2010874"/>
            <a:ext cx="2831054" cy="3448595"/>
          </a:xfrm>
        </p:spPr>
        <p:txBody>
          <a:bodyPr>
            <a:normAutofit/>
          </a:bodyPr>
          <a:lstStyle/>
          <a:p>
            <a:pPr marL="0" indent="0">
              <a:buNone/>
            </a:pPr>
            <a:r>
              <a:rPr lang="tr-TR" sz="1200" b="1" u="sng" dirty="0"/>
              <a:t>9</a:t>
            </a:r>
            <a:r>
              <a:rPr lang="tr-TR" sz="1200" b="1" u="sng" dirty="0" smtClean="0"/>
              <a:t>. </a:t>
            </a:r>
            <a:r>
              <a:rPr lang="tr-TR" sz="1200" b="1" u="sng" dirty="0"/>
              <a:t>SINIF</a:t>
            </a:r>
            <a:endParaRPr lang="tr-TR" sz="1200" u="sng" dirty="0"/>
          </a:p>
          <a:p>
            <a:r>
              <a:rPr lang="tr-TR" sz="1200" dirty="0"/>
              <a:t>Bilişim Teknolojilerinin Temelleri</a:t>
            </a:r>
          </a:p>
          <a:p>
            <a:r>
              <a:rPr lang="tr-TR" sz="1200" dirty="0"/>
              <a:t>Programlama </a:t>
            </a:r>
            <a:r>
              <a:rPr lang="tr-TR" sz="1200" dirty="0" smtClean="0"/>
              <a:t>Temelleri</a:t>
            </a:r>
          </a:p>
          <a:p>
            <a:r>
              <a:rPr lang="tr-TR" sz="1200" dirty="0" smtClean="0"/>
              <a:t>Bilgisayarlı Tasarım Uygulamaları</a:t>
            </a:r>
          </a:p>
          <a:p>
            <a:r>
              <a:rPr lang="tr-TR" sz="1200" dirty="0" smtClean="0"/>
              <a:t>Mesleki Gelişim Atölyesi</a:t>
            </a:r>
            <a:endParaRPr lang="tr-TR" sz="1200" dirty="0"/>
          </a:p>
          <a:p>
            <a:endParaRPr lang="tr-TR" sz="1200" dirty="0"/>
          </a:p>
        </p:txBody>
      </p:sp>
    </p:spTree>
    <p:extLst>
      <p:ext uri="{BB962C8B-B14F-4D97-AF65-F5344CB8AC3E}">
        <p14:creationId xmlns:p14="http://schemas.microsoft.com/office/powerpoint/2010/main" val="2269180842"/>
      </p:ext>
    </p:extLst>
  </p:cSld>
  <p:clrMapOvr>
    <a:masterClrMapping/>
  </p:clrMapOvr>
  <mc:AlternateContent xmlns:mc="http://schemas.openxmlformats.org/markup-compatibility/2006" xmlns:p14="http://schemas.microsoft.com/office/powerpoint/2010/main">
    <mc:Choice Requires="p14">
      <p:transition spd="slow" p14:dur="800" advTm="12000">
        <p:circle/>
      </p:transition>
    </mc:Choice>
    <mc:Fallback xmlns="">
      <p:transition spd="slow" advTm="12000">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a:t>Bölümün fiziksel durumu</a:t>
            </a:r>
          </a:p>
        </p:txBody>
      </p:sp>
      <p:sp>
        <p:nvSpPr>
          <p:cNvPr id="6" name="İçerik Yer Tutucusu 5"/>
          <p:cNvSpPr>
            <a:spLocks noGrp="1"/>
          </p:cNvSpPr>
          <p:nvPr>
            <p:ph idx="1"/>
          </p:nvPr>
        </p:nvSpPr>
        <p:spPr/>
        <p:txBody>
          <a:bodyPr/>
          <a:lstStyle/>
          <a:p>
            <a:r>
              <a:rPr lang="tr-TR" dirty="0"/>
              <a:t>Okulumuzda </a:t>
            </a:r>
            <a:r>
              <a:rPr lang="tr-TR" b="1" dirty="0"/>
              <a:t>Bilişim Bölümü</a:t>
            </a:r>
            <a:r>
              <a:rPr lang="tr-TR" dirty="0"/>
              <a:t>’ne ait </a:t>
            </a:r>
            <a:r>
              <a:rPr lang="tr-TR" dirty="0" smtClean="0"/>
              <a:t>3 </a:t>
            </a:r>
            <a:r>
              <a:rPr lang="tr-TR" dirty="0"/>
              <a:t>tane bilgisayar laboratuvarı vardır. </a:t>
            </a:r>
          </a:p>
          <a:p>
            <a:r>
              <a:rPr lang="tr-TR" dirty="0"/>
              <a:t>Her bir laboratuvarlarımızda </a:t>
            </a:r>
            <a:r>
              <a:rPr lang="tr-TR" dirty="0" smtClean="0"/>
              <a:t>10+1=11 </a:t>
            </a:r>
            <a:r>
              <a:rPr lang="tr-TR" dirty="0"/>
              <a:t>tane toplam </a:t>
            </a:r>
            <a:r>
              <a:rPr lang="tr-TR" dirty="0" smtClean="0"/>
              <a:t>33 </a:t>
            </a:r>
            <a:r>
              <a:rPr lang="tr-TR" dirty="0"/>
              <a:t>tane bilgisayarımız vardır.</a:t>
            </a:r>
          </a:p>
          <a:p>
            <a:r>
              <a:rPr lang="tr-TR" dirty="0"/>
              <a:t>Bilgisayarlarımız hem donanım hem de yazılım olarak sürekli güncel tutulmaya çalışılmaktadır.</a:t>
            </a:r>
          </a:p>
          <a:p>
            <a:r>
              <a:rPr lang="tr-TR" dirty="0" smtClean="0"/>
              <a:t>Derslerimizin </a:t>
            </a:r>
            <a:r>
              <a:rPr lang="tr-TR" dirty="0"/>
              <a:t>büyük bir çoğunluğu laboratuvarlarda işlenmektedir.</a:t>
            </a:r>
          </a:p>
          <a:p>
            <a:endParaRPr lang="tr-TR" dirty="0"/>
          </a:p>
        </p:txBody>
      </p:sp>
      <p:pic>
        <p:nvPicPr>
          <p:cNvPr id="16" name="Resim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13213"/>
            <a:ext cx="12192000" cy="895853"/>
          </a:xfrm>
          <a:prstGeom prst="rect">
            <a:avLst/>
          </a:prstGeom>
        </p:spPr>
      </p:pic>
    </p:spTree>
    <p:extLst>
      <p:ext uri="{BB962C8B-B14F-4D97-AF65-F5344CB8AC3E}">
        <p14:creationId xmlns:p14="http://schemas.microsoft.com/office/powerpoint/2010/main" val="5152551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6517" y="665189"/>
            <a:ext cx="9605635" cy="1059305"/>
          </a:xfrm>
        </p:spPr>
        <p:txBody>
          <a:bodyPr/>
          <a:lstStyle/>
          <a:p>
            <a:r>
              <a:rPr lang="tr-TR" dirty="0"/>
              <a:t>Üniversite imkanı</a:t>
            </a:r>
          </a:p>
        </p:txBody>
      </p:sp>
      <p:sp>
        <p:nvSpPr>
          <p:cNvPr id="4" name="İçerik Yer Tutucusu 3"/>
          <p:cNvSpPr>
            <a:spLocks noGrp="1"/>
          </p:cNvSpPr>
          <p:nvPr>
            <p:ph sz="half" idx="1"/>
          </p:nvPr>
        </p:nvSpPr>
        <p:spPr>
          <a:xfrm>
            <a:off x="1447330" y="2010878"/>
            <a:ext cx="4877270" cy="4148622"/>
          </a:xfrm>
        </p:spPr>
        <p:txBody>
          <a:bodyPr>
            <a:normAutofit fontScale="55000" lnSpcReduction="20000"/>
          </a:bodyPr>
          <a:lstStyle/>
          <a:p>
            <a:pPr marL="0" indent="0">
              <a:buNone/>
            </a:pPr>
            <a:r>
              <a:rPr lang="tr-TR" sz="2800" b="1" u="sng" dirty="0"/>
              <a:t>2 YILLIK BÖLÜMLER</a:t>
            </a:r>
          </a:p>
          <a:p>
            <a:r>
              <a:rPr lang="tr-TR" sz="4000" dirty="0"/>
              <a:t>Bilgisayar Programcılığı</a:t>
            </a:r>
          </a:p>
          <a:p>
            <a:r>
              <a:rPr lang="tr-TR" sz="4000" dirty="0"/>
              <a:t>Bilgisayar Teknolojisi</a:t>
            </a:r>
          </a:p>
          <a:p>
            <a:r>
              <a:rPr lang="tr-TR" sz="4000" dirty="0"/>
              <a:t>Bilgisayar Operatörlüğü</a:t>
            </a:r>
          </a:p>
          <a:p>
            <a:r>
              <a:rPr lang="tr-TR" sz="4000" dirty="0"/>
              <a:t>İnternet ve Ağ Teknolojileri</a:t>
            </a:r>
          </a:p>
          <a:p>
            <a:r>
              <a:rPr lang="tr-TR" sz="4000" dirty="0"/>
              <a:t>Mobil Teknolojileri</a:t>
            </a:r>
          </a:p>
          <a:p>
            <a:r>
              <a:rPr lang="tr-TR" sz="4000" dirty="0"/>
              <a:t>Bilgi Yönetimi</a:t>
            </a:r>
          </a:p>
          <a:p>
            <a:r>
              <a:rPr lang="tr-TR" sz="4000" dirty="0"/>
              <a:t>Bilgi Güvenliği Teknolojisi</a:t>
            </a:r>
          </a:p>
          <a:p>
            <a:r>
              <a:rPr lang="tr-TR" sz="4000" dirty="0"/>
              <a:t>Basım ve Yayın Teknolojileri</a:t>
            </a:r>
          </a:p>
          <a:p>
            <a:r>
              <a:rPr lang="tr-TR" sz="4000" dirty="0"/>
              <a:t>Coğrafi Bilgi Sistemleri</a:t>
            </a:r>
          </a:p>
          <a:p>
            <a:r>
              <a:rPr lang="tr-TR" sz="4000" dirty="0"/>
              <a:t>Pazarlama</a:t>
            </a:r>
          </a:p>
        </p:txBody>
      </p:sp>
      <p:sp>
        <p:nvSpPr>
          <p:cNvPr id="5" name="İçerik Yer Tutucusu 4"/>
          <p:cNvSpPr>
            <a:spLocks noGrp="1"/>
          </p:cNvSpPr>
          <p:nvPr>
            <p:ph sz="half" idx="2"/>
          </p:nvPr>
        </p:nvSpPr>
        <p:spPr>
          <a:xfrm>
            <a:off x="5804170" y="1903042"/>
            <a:ext cx="5460729" cy="3977057"/>
          </a:xfrm>
        </p:spPr>
        <p:txBody>
          <a:bodyPr>
            <a:noAutofit/>
          </a:bodyPr>
          <a:lstStyle/>
          <a:p>
            <a:pPr marL="0" indent="0">
              <a:buNone/>
            </a:pPr>
            <a:r>
              <a:rPr lang="tr-TR" sz="1400" b="1" dirty="0"/>
              <a:t>4 YILLIK BÖLÜMLER</a:t>
            </a:r>
          </a:p>
          <a:p>
            <a:pPr marL="228600" lvl="6">
              <a:spcBef>
                <a:spcPts val="1000"/>
              </a:spcBef>
            </a:pPr>
            <a:r>
              <a:rPr lang="tr-TR" sz="1400" dirty="0" smtClean="0"/>
              <a:t>Bilgisayar ve Öğretim Teknolojileri Öğretmenliği</a:t>
            </a:r>
          </a:p>
          <a:p>
            <a:r>
              <a:rPr lang="tr-TR" sz="1400" dirty="0" smtClean="0"/>
              <a:t>Bilişim </a:t>
            </a:r>
            <a:r>
              <a:rPr lang="tr-TR" sz="1400" dirty="0"/>
              <a:t>Sistemleri ve Teknolojileri</a:t>
            </a:r>
          </a:p>
          <a:p>
            <a:r>
              <a:rPr lang="tr-TR" sz="1400" dirty="0"/>
              <a:t>Yönetim Bilişim Sistemleri</a:t>
            </a:r>
          </a:p>
          <a:p>
            <a:r>
              <a:rPr lang="tr-TR" sz="1400" dirty="0"/>
              <a:t>İşletme Bilgi </a:t>
            </a:r>
            <a:r>
              <a:rPr lang="tr-TR" sz="1400" dirty="0" smtClean="0"/>
              <a:t>Yönetimi</a:t>
            </a:r>
          </a:p>
          <a:p>
            <a:endParaRPr lang="tr-TR" sz="1400" dirty="0"/>
          </a:p>
          <a:p>
            <a:r>
              <a:rPr lang="tr-TR" sz="1400" dirty="0"/>
              <a:t>Bilgisayar Mühendisliği (M.T.O.K.) (MF-4)</a:t>
            </a:r>
          </a:p>
          <a:p>
            <a:r>
              <a:rPr lang="tr-TR" sz="1400" dirty="0"/>
              <a:t>Biyomedikal Mühendisliği (M.T.O.K.) (MF-4)</a:t>
            </a:r>
          </a:p>
          <a:p>
            <a:r>
              <a:rPr lang="tr-TR" sz="1400" dirty="0"/>
              <a:t>Elektrik-Elektronik Mühendisliği (M.T.O.K.) (MF-4)</a:t>
            </a:r>
          </a:p>
          <a:p>
            <a:r>
              <a:rPr lang="tr-TR" sz="1400" dirty="0"/>
              <a:t>Yazılım Mühendisliği (M.T.O.K.) (MF-4)</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515" y="2631952"/>
            <a:ext cx="2158767" cy="2158767"/>
          </a:xfrm>
          <a:prstGeom prst="rect">
            <a:avLst/>
          </a:prstGeom>
        </p:spPr>
      </p:pic>
    </p:spTree>
    <p:extLst>
      <p:ext uri="{BB962C8B-B14F-4D97-AF65-F5344CB8AC3E}">
        <p14:creationId xmlns:p14="http://schemas.microsoft.com/office/powerpoint/2010/main" val="900276206"/>
      </p:ext>
    </p:extLst>
  </p:cSld>
  <p:clrMapOvr>
    <a:masterClrMapping/>
  </p:clrMapOvr>
  <mc:AlternateContent xmlns:mc="http://schemas.openxmlformats.org/markup-compatibility/2006" xmlns:p14="http://schemas.microsoft.com/office/powerpoint/2010/main">
    <mc:Choice Requires="p14">
      <p:transition spd="slow" p14:dur="1400" advTm="20000">
        <p14:ripple/>
      </p:transition>
    </mc:Choice>
    <mc:Fallback xmlns="">
      <p:transition spd="slow" advTm="20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9"/>
          <p:cNvSpPr>
            <a:spLocks noGrp="1"/>
          </p:cNvSpPr>
          <p:nvPr>
            <p:ph type="title"/>
          </p:nvPr>
        </p:nvSpPr>
        <p:spPr/>
        <p:txBody>
          <a:bodyPr/>
          <a:lstStyle/>
          <a:p>
            <a:r>
              <a:rPr lang="tr-TR" dirty="0"/>
              <a:t>Eğer bilişimciyseniz</a:t>
            </a:r>
          </a:p>
        </p:txBody>
      </p:sp>
      <p:sp>
        <p:nvSpPr>
          <p:cNvPr id="11" name="İçerik Yer Tutucusu 10"/>
          <p:cNvSpPr>
            <a:spLocks noGrp="1"/>
          </p:cNvSpPr>
          <p:nvPr>
            <p:ph idx="1"/>
          </p:nvPr>
        </p:nvSpPr>
        <p:spPr/>
        <p:txBody>
          <a:bodyPr/>
          <a:lstStyle/>
          <a:p>
            <a:r>
              <a:rPr lang="tr-TR" dirty="0"/>
              <a:t>Başkaları sizin her şeyi bildiğinizi düşünür! </a:t>
            </a:r>
          </a:p>
          <a:p>
            <a:pPr lvl="1"/>
            <a:r>
              <a:rPr lang="tr-TR" dirty="0"/>
              <a:t>Bilgisayarım bozuldu tamir eder misin? </a:t>
            </a:r>
            <a:r>
              <a:rPr lang="tr-TR" dirty="0">
                <a:solidFill>
                  <a:srgbClr val="FF0000"/>
                </a:solidFill>
              </a:rPr>
              <a:t>Sen bilişimcisin anlarsın!</a:t>
            </a:r>
          </a:p>
          <a:p>
            <a:pPr lvl="1"/>
            <a:r>
              <a:rPr lang="tr-TR" dirty="0"/>
              <a:t>Telefonum fotoğraf çekmiyor bakar mısın? </a:t>
            </a:r>
            <a:r>
              <a:rPr lang="tr-TR" dirty="0">
                <a:solidFill>
                  <a:srgbClr val="FF0000"/>
                </a:solidFill>
              </a:rPr>
              <a:t>Sen bilişimcisin anlarsın!</a:t>
            </a:r>
          </a:p>
          <a:p>
            <a:pPr lvl="1"/>
            <a:r>
              <a:rPr lang="tr-TR" dirty="0"/>
              <a:t>Dijital saatimi ayarlayamıyorum ayarlar mısın? </a:t>
            </a:r>
            <a:r>
              <a:rPr lang="tr-TR" dirty="0">
                <a:solidFill>
                  <a:srgbClr val="FF0000"/>
                </a:solidFill>
              </a:rPr>
              <a:t>Sen bilişimcisin anlarsın!</a:t>
            </a:r>
          </a:p>
          <a:p>
            <a:pPr lvl="1"/>
            <a:r>
              <a:rPr lang="tr-TR" dirty="0"/>
              <a:t>Arabamın radyosu çalışmıyor bakar mısın? </a:t>
            </a:r>
            <a:r>
              <a:rPr lang="tr-TR" dirty="0">
                <a:solidFill>
                  <a:srgbClr val="FF0000"/>
                </a:solidFill>
              </a:rPr>
              <a:t>Sen bilişimcisin anlarsın!</a:t>
            </a:r>
          </a:p>
          <a:p>
            <a:pPr lvl="1"/>
            <a:r>
              <a:rPr lang="tr-TR" dirty="0"/>
              <a:t>USB belleği bilgisayar okumuyor bakar mısın? </a:t>
            </a:r>
            <a:r>
              <a:rPr lang="tr-TR" dirty="0">
                <a:solidFill>
                  <a:srgbClr val="FF0000"/>
                </a:solidFill>
              </a:rPr>
              <a:t>Sen bilişimcisin anlarsın!</a:t>
            </a:r>
          </a:p>
          <a:p>
            <a:pPr lvl="1"/>
            <a:r>
              <a:rPr lang="tr-TR" dirty="0"/>
              <a:t>Televizyonda kanallar kayboldu bakar mısın? </a:t>
            </a:r>
            <a:r>
              <a:rPr lang="tr-TR" b="1" dirty="0"/>
              <a:t>Sen bilişimcisin anlarsın!</a:t>
            </a:r>
          </a:p>
          <a:p>
            <a:r>
              <a:rPr lang="tr-TR" b="1" dirty="0">
                <a:solidFill>
                  <a:srgbClr val="FF0000"/>
                </a:solidFill>
              </a:rPr>
              <a:t>(Bil)</a:t>
            </a:r>
            <a:r>
              <a:rPr lang="tr-TR" dirty="0" err="1"/>
              <a:t>mek</a:t>
            </a:r>
            <a:r>
              <a:rPr lang="tr-TR" dirty="0"/>
              <a:t> Bizim (</a:t>
            </a:r>
            <a:r>
              <a:rPr lang="tr-TR" b="1" dirty="0">
                <a:solidFill>
                  <a:srgbClr val="FF0000"/>
                </a:solidFill>
              </a:rPr>
              <a:t>İşim)</a:t>
            </a:r>
            <a:r>
              <a:rPr lang="tr-TR" dirty="0"/>
              <a:t>iz - Bilişim</a:t>
            </a:r>
          </a:p>
          <a:p>
            <a:pPr lvl="1"/>
            <a:endParaRPr lang="tr-TR" dirty="0"/>
          </a:p>
        </p:txBody>
      </p:sp>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85359" y="2182694"/>
            <a:ext cx="2590777" cy="2713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703043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166910" y="428605"/>
            <a:ext cx="7772400" cy="1470025"/>
          </a:xfrm>
        </p:spPr>
        <p:txBody>
          <a:bodyPr>
            <a:normAutofit fontScale="90000"/>
          </a:bodyPr>
          <a:lstStyle/>
          <a:p>
            <a:r>
              <a:rPr lang="tr-TR" dirty="0" smtClean="0">
                <a:solidFill>
                  <a:srgbClr val="FFFF00"/>
                </a:solidFill>
              </a:rPr>
              <a:t>GİYİM ÜRETİM TEKNOLOJİLERİ</a:t>
            </a:r>
            <a:endParaRPr lang="tr-TR" dirty="0">
              <a:solidFill>
                <a:srgbClr val="FFFF00"/>
              </a:solidFill>
            </a:endParaRPr>
          </a:p>
        </p:txBody>
      </p:sp>
      <p:sp>
        <p:nvSpPr>
          <p:cNvPr id="1026" name="AutoShape 2" descr="İlgili resi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8" name="AutoShape 4" descr="İlgili resi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 name="5 Resim" descr="FFGFB.jpg"/>
          <p:cNvPicPr>
            <a:picLocks noChangeAspect="1"/>
          </p:cNvPicPr>
          <p:nvPr/>
        </p:nvPicPr>
        <p:blipFill>
          <a:blip r:embed="rId2"/>
          <a:stretch>
            <a:fillRect/>
          </a:stretch>
        </p:blipFill>
        <p:spPr>
          <a:xfrm>
            <a:off x="1524000" y="3500438"/>
            <a:ext cx="4325652" cy="3143248"/>
          </a:xfrm>
          <a:prstGeom prst="rect">
            <a:avLst/>
          </a:prstGeom>
        </p:spPr>
      </p:pic>
      <p:pic>
        <p:nvPicPr>
          <p:cNvPr id="7" name="6 Resim" descr="iskur-is-garantili-moda-tasarim-kurslarina-kimler-katilabilir-1.jpg"/>
          <p:cNvPicPr>
            <a:picLocks noChangeAspect="1"/>
          </p:cNvPicPr>
          <p:nvPr/>
        </p:nvPicPr>
        <p:blipFill>
          <a:blip r:embed="rId3"/>
          <a:stretch>
            <a:fillRect/>
          </a:stretch>
        </p:blipFill>
        <p:spPr>
          <a:xfrm>
            <a:off x="6381752" y="1785926"/>
            <a:ext cx="3994906" cy="3357586"/>
          </a:xfrm>
          <a:prstGeom prst="rect">
            <a:avLst/>
          </a:prstGeom>
        </p:spPr>
      </p:pic>
    </p:spTree>
    <p:extLst>
      <p:ext uri="{BB962C8B-B14F-4D97-AF65-F5344CB8AC3E}">
        <p14:creationId xmlns:p14="http://schemas.microsoft.com/office/powerpoint/2010/main" val="1281569924"/>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t>DAL PROGRAMLARI</a:t>
            </a:r>
            <a:endParaRPr lang="tr-TR" dirty="0"/>
          </a:p>
        </p:txBody>
      </p:sp>
      <p:sp>
        <p:nvSpPr>
          <p:cNvPr id="11267" name="2 İçerik Yer Tutucusu"/>
          <p:cNvSpPr>
            <a:spLocks noGrp="1"/>
          </p:cNvSpPr>
          <p:nvPr>
            <p:ph sz="quarter" idx="1"/>
          </p:nvPr>
        </p:nvSpPr>
        <p:spPr>
          <a:xfrm>
            <a:off x="2063750" y="1600201"/>
            <a:ext cx="2592388" cy="4525963"/>
          </a:xfrm>
        </p:spPr>
        <p:txBody>
          <a:bodyPr/>
          <a:lstStyle/>
          <a:p>
            <a:pPr eaLnBrk="1" hangingPunct="1">
              <a:lnSpc>
                <a:spcPct val="160000"/>
              </a:lnSpc>
              <a:buFont typeface="Wingdings" panose="05000000000000000000" pitchFamily="2" charset="2"/>
              <a:buChar char="v"/>
            </a:pPr>
            <a:r>
              <a:rPr lang="tr-TR" altLang="tr-TR" smtClean="0"/>
              <a:t>Mutfak  </a:t>
            </a:r>
          </a:p>
          <a:p>
            <a:pPr eaLnBrk="1" hangingPunct="1">
              <a:lnSpc>
                <a:spcPct val="160000"/>
              </a:lnSpc>
              <a:buFont typeface="Wingdings" panose="05000000000000000000" pitchFamily="2" charset="2"/>
              <a:buChar char="v"/>
            </a:pPr>
            <a:r>
              <a:rPr lang="tr-TR" altLang="tr-TR" smtClean="0"/>
              <a:t>Pastacılık</a:t>
            </a:r>
          </a:p>
          <a:p>
            <a:pPr eaLnBrk="1" hangingPunct="1">
              <a:lnSpc>
                <a:spcPct val="160000"/>
              </a:lnSpc>
              <a:buFont typeface="Wingdings" panose="05000000000000000000" pitchFamily="2" charset="2"/>
              <a:buChar char="v"/>
            </a:pPr>
            <a:r>
              <a:rPr lang="tr-TR" altLang="tr-TR" smtClean="0"/>
              <a:t>Servis</a:t>
            </a:r>
          </a:p>
          <a:p>
            <a:pPr eaLnBrk="1" hangingPunct="1">
              <a:lnSpc>
                <a:spcPct val="160000"/>
              </a:lnSpc>
              <a:buFont typeface="Wingdings" panose="05000000000000000000" pitchFamily="2" charset="2"/>
              <a:buChar char="v"/>
            </a:pPr>
            <a:r>
              <a:rPr lang="tr-TR" altLang="tr-TR" smtClean="0"/>
              <a:t>Bar</a:t>
            </a:r>
          </a:p>
          <a:p>
            <a:pPr eaLnBrk="1" hangingPunct="1">
              <a:lnSpc>
                <a:spcPct val="160000"/>
              </a:lnSpc>
              <a:buFont typeface="Wingdings" panose="05000000000000000000" pitchFamily="2" charset="2"/>
              <a:buChar char="v"/>
            </a:pPr>
            <a:r>
              <a:rPr lang="tr-TR" altLang="tr-TR" smtClean="0"/>
              <a:t>Hosteslik</a:t>
            </a:r>
          </a:p>
        </p:txBody>
      </p:sp>
      <p:pic>
        <p:nvPicPr>
          <p:cNvPr id="11268" name="4 Resim" descr="image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0601" y="1484314"/>
            <a:ext cx="334486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556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nd4 (1).jpg"/>
          <p:cNvPicPr>
            <a:picLocks noChangeAspect="1"/>
          </p:cNvPicPr>
          <p:nvPr/>
        </p:nvPicPr>
        <p:blipFill>
          <a:blip r:embed="rId2"/>
          <a:stretch>
            <a:fillRect/>
          </a:stretch>
        </p:blipFill>
        <p:spPr>
          <a:xfrm>
            <a:off x="1524000" y="-133686"/>
            <a:ext cx="9036496" cy="6777372"/>
          </a:xfrm>
          <a:prstGeom prst="rect">
            <a:avLst/>
          </a:prstGeom>
        </p:spPr>
      </p:pic>
      <p:sp>
        <p:nvSpPr>
          <p:cNvPr id="2" name="1 Başlık"/>
          <p:cNvSpPr>
            <a:spLocks noGrp="1"/>
          </p:cNvSpPr>
          <p:nvPr>
            <p:ph type="title"/>
          </p:nvPr>
        </p:nvSpPr>
        <p:spPr>
          <a:xfrm>
            <a:off x="1940771" y="-159641"/>
            <a:ext cx="8229600" cy="1143000"/>
          </a:xfrm>
        </p:spPr>
        <p:txBody>
          <a:bodyPr>
            <a:normAutofit fontScale="90000"/>
          </a:bodyPr>
          <a:lstStyle/>
          <a:p>
            <a:r>
              <a:rPr lang="tr-TR" dirty="0">
                <a:solidFill>
                  <a:srgbClr val="FF0000"/>
                </a:solidFill>
              </a:rPr>
              <a:t>GİYİM ÜRETİM </a:t>
            </a:r>
            <a:r>
              <a:rPr lang="tr-TR" dirty="0" smtClean="0">
                <a:solidFill>
                  <a:srgbClr val="FF0000"/>
                </a:solidFill>
              </a:rPr>
              <a:t>TEKNOLOJİLERİ NE İŞE YARAR?</a:t>
            </a:r>
            <a:endParaRPr lang="tr-TR" dirty="0">
              <a:solidFill>
                <a:srgbClr val="FF0000"/>
              </a:solidFill>
            </a:endParaRPr>
          </a:p>
        </p:txBody>
      </p:sp>
      <p:sp>
        <p:nvSpPr>
          <p:cNvPr id="3" name="2 İçerik Yer Tutucusu"/>
          <p:cNvSpPr>
            <a:spLocks noGrp="1"/>
          </p:cNvSpPr>
          <p:nvPr>
            <p:ph idx="1"/>
          </p:nvPr>
        </p:nvSpPr>
        <p:spPr>
          <a:xfrm>
            <a:off x="1952596" y="1214422"/>
            <a:ext cx="8229600" cy="5429264"/>
          </a:xfrm>
        </p:spPr>
        <p:txBody>
          <a:bodyPr>
            <a:normAutofit/>
          </a:bodyPr>
          <a:lstStyle/>
          <a:p>
            <a:pPr marL="0" indent="0">
              <a:buNone/>
            </a:pPr>
            <a:r>
              <a:rPr lang="tr-TR" dirty="0"/>
              <a:t>Giyim Üretim Teknolojisi Alanı Kız Meslek Lisesi'nin bir bölümüdür. </a:t>
            </a:r>
            <a:r>
              <a:rPr lang="tr-TR" dirty="0" smtClean="0"/>
              <a:t>Tekstil </a:t>
            </a:r>
            <a:r>
              <a:rPr lang="tr-TR" dirty="0"/>
              <a:t>Konfeksiyon sanayinde, çağımızın moda ve teknolojik gelişmelerine dayalı olarak, bayan, erkek ve çocuk giyimlerinin modelini geliştiren, kalıplarını hazırlayıp serileştirme yapabilen, iş akışı planı hazırlayabilen, iş ve zaman etüdüne dayalı çalışmayı bilen, kullanılan araçların bakımını ve basit onarımını yapabilen, iş yerinde çevresi ile uyumlu çalışabilen, çalıştığı alandaki yenilikleri izlemeyi bilen, teknik eleman yetiştiren bir alandır.</a:t>
            </a:r>
          </a:p>
        </p:txBody>
      </p:sp>
    </p:spTree>
    <p:extLst>
      <p:ext uri="{BB962C8B-B14F-4D97-AF65-F5344CB8AC3E}">
        <p14:creationId xmlns:p14="http://schemas.microsoft.com/office/powerpoint/2010/main" val="26472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000">
        <p15:prstTrans prst="origami"/>
      </p:transition>
    </mc:Choice>
    <mc:Fallback xmlns="">
      <p:transition spd="slow" advTm="2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4000" y="404664"/>
            <a:ext cx="9144000" cy="5355312"/>
          </a:xfrm>
          <a:prstGeom prst="rect">
            <a:avLst/>
          </a:prstGeom>
        </p:spPr>
        <p:txBody>
          <a:bodyPr wrap="square">
            <a:spAutoFit/>
          </a:bodyPr>
          <a:lstStyle/>
          <a:p>
            <a:pPr algn="ctr"/>
            <a:r>
              <a:rPr lang="tr-TR" sz="2400" b="1" dirty="0">
                <a:solidFill>
                  <a:srgbClr val="444444"/>
                </a:solidFill>
                <a:latin typeface="Open Sans"/>
              </a:rPr>
              <a:t>BÖLÜMDEN MEZUN OLAN ÖĞRENCİLERİN ÇALIŞMA ALANLARI</a:t>
            </a:r>
          </a:p>
          <a:p>
            <a:pPr algn="ctr"/>
            <a:endParaRPr lang="tr-TR" sz="2400" b="1" dirty="0">
              <a:solidFill>
                <a:srgbClr val="444444"/>
              </a:solidFill>
              <a:latin typeface="Open Sans"/>
            </a:endParaRPr>
          </a:p>
          <a:p>
            <a:r>
              <a:rPr lang="tr-TR" dirty="0"/>
              <a:t/>
            </a:r>
            <a:br>
              <a:rPr lang="tr-TR" dirty="0"/>
            </a:br>
            <a:r>
              <a:rPr lang="tr-TR" sz="2800" dirty="0">
                <a:solidFill>
                  <a:srgbClr val="444444"/>
                </a:solidFill>
                <a:latin typeface="Open Sans"/>
              </a:rPr>
              <a:t>Bu alanın Çocuk Giysi Tasarım, Kadın Giysi Tasarım, Erkek Giysi Tasarım, </a:t>
            </a:r>
            <a:r>
              <a:rPr lang="tr-TR" sz="2800" dirty="0" err="1">
                <a:solidFill>
                  <a:srgbClr val="444444"/>
                </a:solidFill>
                <a:latin typeface="Open Sans"/>
              </a:rPr>
              <a:t>Kalıp,Kesim</a:t>
            </a:r>
            <a:r>
              <a:rPr lang="tr-TR" sz="2800" dirty="0">
                <a:solidFill>
                  <a:srgbClr val="444444"/>
                </a:solidFill>
                <a:latin typeface="Open Sans"/>
              </a:rPr>
              <a:t>, Kalite Kontrol (Üretim Deneticisi), Yuvarlak Örme Konfeksiyon, Düz Örme (Triko) Konfeksiyon, Dokuma Yüzey Konfeksiyon, Deri Konfeksiyon, Ev Tekstil Konfeksiyon, Moda-Evi Butik (Kadın Terziliği), Erkek Terziliği, Çorap Örme dallarından birini başarı ile tamamlayarak mezun olan öğrenciler, Tekstil Konfeksiyon sektöründe teknik eleman olarak çalışabilir veya iş yeri açabilirler</a:t>
            </a:r>
            <a:endParaRPr lang="tr-TR" sz="2800" dirty="0"/>
          </a:p>
        </p:txBody>
      </p:sp>
    </p:spTree>
    <p:extLst>
      <p:ext uri="{BB962C8B-B14F-4D97-AF65-F5344CB8AC3E}">
        <p14:creationId xmlns:p14="http://schemas.microsoft.com/office/powerpoint/2010/main" val="3625894916"/>
      </p:ext>
    </p:extLst>
  </p:cSld>
  <p:clrMapOvr>
    <a:masterClrMapping/>
  </p:clrMapOvr>
  <p:transition spd="slow" advTm="9000">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1535" y="260649"/>
            <a:ext cx="9146465" cy="5262979"/>
          </a:xfrm>
          <a:prstGeom prst="rect">
            <a:avLst/>
          </a:prstGeom>
        </p:spPr>
        <p:txBody>
          <a:bodyPr wrap="square">
            <a:spAutoFit/>
          </a:bodyPr>
          <a:lstStyle/>
          <a:p>
            <a:pPr algn="ctr"/>
            <a:r>
              <a:rPr lang="tr-TR" sz="2400" b="1" dirty="0">
                <a:solidFill>
                  <a:srgbClr val="444444"/>
                </a:solidFill>
                <a:latin typeface="Open Sans"/>
              </a:rPr>
              <a:t>ALT ALAN DALLARI </a:t>
            </a:r>
          </a:p>
          <a:p>
            <a:pPr algn="ctr"/>
            <a:endParaRPr lang="tr-TR" sz="2400" b="1" dirty="0">
              <a:solidFill>
                <a:srgbClr val="444444"/>
              </a:solidFill>
              <a:latin typeface="Open Sans"/>
            </a:endParaRPr>
          </a:p>
          <a:p>
            <a:pPr>
              <a:lnSpc>
                <a:spcPct val="150000"/>
              </a:lnSpc>
            </a:pPr>
            <a:r>
              <a:rPr lang="tr-TR" sz="2400" dirty="0">
                <a:solidFill>
                  <a:srgbClr val="444444"/>
                </a:solidFill>
                <a:latin typeface="Open Sans"/>
              </a:rPr>
              <a:t>1. Kadın Giyim Modelistliği,</a:t>
            </a:r>
            <a:r>
              <a:rPr lang="tr-TR" sz="2400" dirty="0"/>
              <a:t/>
            </a:r>
            <a:br>
              <a:rPr lang="tr-TR" sz="2400" dirty="0"/>
            </a:br>
            <a:r>
              <a:rPr lang="tr-TR" sz="2400" dirty="0">
                <a:solidFill>
                  <a:srgbClr val="444444"/>
                </a:solidFill>
                <a:latin typeface="Open Sans"/>
              </a:rPr>
              <a:t>2. Erkek Giyim Modelistliği,</a:t>
            </a:r>
          </a:p>
          <a:p>
            <a:pPr>
              <a:lnSpc>
                <a:spcPct val="150000"/>
              </a:lnSpc>
            </a:pPr>
            <a:r>
              <a:rPr lang="tr-TR" sz="2400" dirty="0">
                <a:solidFill>
                  <a:srgbClr val="444444"/>
                </a:solidFill>
                <a:latin typeface="Open Sans"/>
              </a:rPr>
              <a:t>3. Çocuk Giyim Modelistliği,</a:t>
            </a:r>
          </a:p>
          <a:p>
            <a:pPr>
              <a:lnSpc>
                <a:spcPct val="150000"/>
              </a:lnSpc>
            </a:pPr>
            <a:r>
              <a:rPr lang="tr-TR" sz="2400" dirty="0">
                <a:solidFill>
                  <a:srgbClr val="444444"/>
                </a:solidFill>
                <a:latin typeface="Open Sans"/>
              </a:rPr>
              <a:t>4. İç Giyim Modelistliği,</a:t>
            </a:r>
          </a:p>
          <a:p>
            <a:pPr>
              <a:lnSpc>
                <a:spcPct val="150000"/>
              </a:lnSpc>
            </a:pPr>
            <a:r>
              <a:rPr lang="tr-TR" sz="2400" dirty="0">
                <a:solidFill>
                  <a:srgbClr val="444444"/>
                </a:solidFill>
                <a:latin typeface="Open Sans"/>
              </a:rPr>
              <a:t>5. Hazır Giyim Model </a:t>
            </a:r>
            <a:r>
              <a:rPr lang="tr-TR" sz="2400" dirty="0" err="1">
                <a:solidFill>
                  <a:srgbClr val="444444"/>
                </a:solidFill>
                <a:latin typeface="Open Sans"/>
              </a:rPr>
              <a:t>Makineciliği</a:t>
            </a:r>
            <a:r>
              <a:rPr lang="tr-TR" sz="2400" dirty="0">
                <a:solidFill>
                  <a:srgbClr val="444444"/>
                </a:solidFill>
                <a:latin typeface="Open Sans"/>
              </a:rPr>
              <a:t>,</a:t>
            </a:r>
          </a:p>
          <a:p>
            <a:pPr>
              <a:lnSpc>
                <a:spcPct val="150000"/>
              </a:lnSpc>
            </a:pPr>
            <a:r>
              <a:rPr lang="tr-TR" sz="2400" dirty="0">
                <a:solidFill>
                  <a:srgbClr val="444444"/>
                </a:solidFill>
                <a:latin typeface="Open Sans"/>
              </a:rPr>
              <a:t>6. Deri Giyim,</a:t>
            </a:r>
          </a:p>
          <a:p>
            <a:pPr>
              <a:lnSpc>
                <a:spcPct val="150000"/>
              </a:lnSpc>
            </a:pPr>
            <a:r>
              <a:rPr lang="tr-TR" sz="2400" dirty="0">
                <a:solidFill>
                  <a:srgbClr val="444444"/>
                </a:solidFill>
                <a:latin typeface="Open Sans"/>
              </a:rPr>
              <a:t>7. Kadın Terziliği,</a:t>
            </a:r>
          </a:p>
          <a:p>
            <a:pPr>
              <a:lnSpc>
                <a:spcPct val="150000"/>
              </a:lnSpc>
            </a:pPr>
            <a:r>
              <a:rPr lang="tr-TR" sz="2400" dirty="0">
                <a:solidFill>
                  <a:srgbClr val="444444"/>
                </a:solidFill>
                <a:latin typeface="Open Sans"/>
              </a:rPr>
              <a:t>8. Erkek Terziliği Kesim dalları yer almaktadır</a:t>
            </a:r>
            <a:endParaRPr lang="tr-TR" sz="2400" dirty="0"/>
          </a:p>
        </p:txBody>
      </p:sp>
    </p:spTree>
    <p:extLst>
      <p:ext uri="{BB962C8B-B14F-4D97-AF65-F5344CB8AC3E}">
        <p14:creationId xmlns:p14="http://schemas.microsoft.com/office/powerpoint/2010/main" val="128948954"/>
      </p:ext>
    </p:extLst>
  </p:cSld>
  <p:clrMapOvr>
    <a:masterClrMapping/>
  </p:clrMapOvr>
  <p:transition spd="slow" advTm="5000">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4000" y="188640"/>
            <a:ext cx="9144000" cy="4278094"/>
          </a:xfrm>
          <a:prstGeom prst="rect">
            <a:avLst/>
          </a:prstGeom>
        </p:spPr>
        <p:txBody>
          <a:bodyPr wrap="square">
            <a:spAutoFit/>
          </a:bodyPr>
          <a:lstStyle/>
          <a:p>
            <a:pPr algn="ctr"/>
            <a:r>
              <a:rPr lang="tr-TR" sz="2400" b="1" dirty="0">
                <a:solidFill>
                  <a:srgbClr val="444444"/>
                </a:solidFill>
                <a:latin typeface="Open Sans"/>
              </a:rPr>
              <a:t>MEZUNİYET SONRASI İŞ İMKANLARI</a:t>
            </a:r>
          </a:p>
          <a:p>
            <a:pPr>
              <a:lnSpc>
                <a:spcPct val="200000"/>
              </a:lnSpc>
            </a:pPr>
            <a:r>
              <a:rPr lang="tr-TR" sz="2400" dirty="0"/>
              <a:t/>
            </a:r>
            <a:br>
              <a:rPr lang="tr-TR" sz="2400" dirty="0"/>
            </a:br>
            <a:r>
              <a:rPr lang="tr-TR" sz="2000" dirty="0">
                <a:solidFill>
                  <a:srgbClr val="444444"/>
                </a:solidFill>
                <a:latin typeface="Open Sans"/>
              </a:rPr>
              <a:t>Hazır giyim üreten fabrikalar ve atölyeler ile dokuma fabrikalarının, model-kalıp (modelistlik ), planlama, tasarım ( stilistlik ), iş-zaman etüdü, kalite kontrol gibi bölümlerinde çalışabilirler.  Konfeksiyon emek gerektiren bir  sektör olduğundan, mezunlar az bir yatırım ile, birçok kişinin çalışabileceği atölye veya modaevi de açabilirler</a:t>
            </a:r>
            <a:endParaRPr lang="tr-TR" sz="2000" dirty="0"/>
          </a:p>
        </p:txBody>
      </p:sp>
    </p:spTree>
    <p:extLst>
      <p:ext uri="{BB962C8B-B14F-4D97-AF65-F5344CB8AC3E}">
        <p14:creationId xmlns:p14="http://schemas.microsoft.com/office/powerpoint/2010/main" val="4261624551"/>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53636" y="12774"/>
            <a:ext cx="9114364" cy="5970865"/>
          </a:xfrm>
          <a:prstGeom prst="rect">
            <a:avLst/>
          </a:prstGeom>
        </p:spPr>
        <p:txBody>
          <a:bodyPr wrap="square" numCol="1">
            <a:spAutoFit/>
          </a:bodyPr>
          <a:lstStyle/>
          <a:p>
            <a:pPr algn="ctr"/>
            <a:r>
              <a:rPr lang="tr-TR" sz="2400" b="1" dirty="0">
                <a:solidFill>
                  <a:srgbClr val="444444"/>
                </a:solidFill>
                <a:latin typeface="Open Sans"/>
              </a:rPr>
              <a:t>BU ALANLA İLGİLİ OKUYABİLECEKLERİ ÖNLİSANS PROGRAMLARI</a:t>
            </a:r>
            <a:r>
              <a:rPr lang="tr-TR" sz="2400" dirty="0"/>
              <a:t/>
            </a:r>
            <a:br>
              <a:rPr lang="tr-TR" sz="2400" dirty="0"/>
            </a:br>
            <a:endParaRPr lang="tr-TR" sz="2400" b="1" dirty="0">
              <a:solidFill>
                <a:srgbClr val="444444"/>
              </a:solidFill>
              <a:latin typeface="Open Sans"/>
            </a:endParaRPr>
          </a:p>
          <a:p>
            <a:pPr marL="457200" indent="-457200">
              <a:buFont typeface="Arial" panose="020B0604020202020204" pitchFamily="34" charset="0"/>
              <a:buChar char="•"/>
            </a:pPr>
            <a:r>
              <a:rPr lang="tr-TR" sz="3200" dirty="0">
                <a:solidFill>
                  <a:srgbClr val="444444"/>
                </a:solidFill>
                <a:latin typeface="Open Sans"/>
              </a:rPr>
              <a:t>Hazır Giyim</a:t>
            </a:r>
          </a:p>
          <a:p>
            <a:pPr marL="457200" indent="-457200">
              <a:buFont typeface="Arial" panose="020B0604020202020204" pitchFamily="34" charset="0"/>
              <a:buChar char="•"/>
            </a:pPr>
            <a:r>
              <a:rPr lang="tr-TR" sz="3200" dirty="0">
                <a:solidFill>
                  <a:srgbClr val="444444"/>
                </a:solidFill>
                <a:latin typeface="Open Sans"/>
              </a:rPr>
              <a:t>Düz Örgü (Triko)</a:t>
            </a:r>
          </a:p>
          <a:p>
            <a:pPr marL="457200" indent="-457200">
              <a:buFont typeface="Arial" panose="020B0604020202020204" pitchFamily="34" charset="0"/>
              <a:buChar char="•"/>
            </a:pPr>
            <a:r>
              <a:rPr lang="tr-TR" sz="3200" dirty="0">
                <a:solidFill>
                  <a:srgbClr val="444444"/>
                </a:solidFill>
                <a:latin typeface="Open Sans"/>
              </a:rPr>
              <a:t>Erkek Terziliği</a:t>
            </a:r>
          </a:p>
          <a:p>
            <a:pPr marL="457200" indent="-457200">
              <a:buFont typeface="Arial" panose="020B0604020202020204" pitchFamily="34" charset="0"/>
              <a:buChar char="•"/>
            </a:pPr>
            <a:r>
              <a:rPr lang="tr-TR" sz="3200" dirty="0">
                <a:solidFill>
                  <a:srgbClr val="444444"/>
                </a:solidFill>
                <a:latin typeface="Open Sans"/>
              </a:rPr>
              <a:t>Ev ve Giyim Aksesuarları</a:t>
            </a:r>
          </a:p>
          <a:p>
            <a:pPr marL="457200" indent="-457200">
              <a:buFont typeface="Arial" panose="020B0604020202020204" pitchFamily="34" charset="0"/>
              <a:buChar char="•"/>
            </a:pPr>
            <a:r>
              <a:rPr lang="tr-TR" sz="3200" dirty="0">
                <a:solidFill>
                  <a:srgbClr val="444444"/>
                </a:solidFill>
                <a:latin typeface="Open Sans"/>
              </a:rPr>
              <a:t>Giyim Teknolojisi</a:t>
            </a:r>
          </a:p>
          <a:p>
            <a:pPr marL="457200" indent="-457200">
              <a:buFont typeface="Arial" panose="020B0604020202020204" pitchFamily="34" charset="0"/>
              <a:buChar char="•"/>
            </a:pPr>
            <a:r>
              <a:rPr lang="tr-TR" sz="3200" dirty="0"/>
              <a:t>Moda Tasarım</a:t>
            </a:r>
          </a:p>
          <a:p>
            <a:pPr marL="457200" indent="-457200">
              <a:buFont typeface="Arial" panose="020B0604020202020204" pitchFamily="34" charset="0"/>
              <a:buChar char="•"/>
            </a:pPr>
            <a:r>
              <a:rPr lang="tr-TR" sz="3200" dirty="0"/>
              <a:t>Örme Hazır Giyim</a:t>
            </a:r>
          </a:p>
          <a:p>
            <a:pPr marL="457200" indent="-457200">
              <a:buFont typeface="Arial" panose="020B0604020202020204" pitchFamily="34" charset="0"/>
              <a:buChar char="•"/>
            </a:pPr>
            <a:r>
              <a:rPr lang="tr-TR" sz="3200" dirty="0"/>
              <a:t>Tekstil Konfeksiyon</a:t>
            </a:r>
          </a:p>
          <a:p>
            <a:pPr marL="457200" indent="-457200">
              <a:buFont typeface="Arial" panose="020B0604020202020204" pitchFamily="34" charset="0"/>
              <a:buChar char="•"/>
            </a:pPr>
            <a:r>
              <a:rPr lang="tr-TR" sz="3200" dirty="0" err="1"/>
              <a:t>TerzilikTriko</a:t>
            </a:r>
            <a:r>
              <a:rPr lang="tr-TR" sz="3200" dirty="0"/>
              <a:t> Desen</a:t>
            </a:r>
          </a:p>
          <a:p>
            <a:endParaRPr lang="tr-TR" dirty="0"/>
          </a:p>
        </p:txBody>
      </p:sp>
    </p:spTree>
    <p:extLst>
      <p:ext uri="{BB962C8B-B14F-4D97-AF65-F5344CB8AC3E}">
        <p14:creationId xmlns:p14="http://schemas.microsoft.com/office/powerpoint/2010/main" val="3496240802"/>
      </p:ext>
    </p:extLst>
  </p:cSld>
  <p:clrMapOvr>
    <a:masterClrMapping/>
  </p:clrMapOvr>
  <mc:AlternateContent xmlns:mc="http://schemas.openxmlformats.org/markup-compatibility/2006" xmlns:p14="http://schemas.microsoft.com/office/powerpoint/2010/main">
    <mc:Choice Requires="p14">
      <p:transition spd="slow" p14:dur="1500" advTm="6000">
        <p:split orient="vert"/>
      </p:transition>
    </mc:Choice>
    <mc:Fallback xmlns="">
      <p:transition spd="slow" advTm="6000">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24000" y="1"/>
            <a:ext cx="6858000" cy="6986528"/>
          </a:xfrm>
          <a:prstGeom prst="rect">
            <a:avLst/>
          </a:prstGeom>
        </p:spPr>
        <p:txBody>
          <a:bodyPr wrap="square">
            <a:spAutoFit/>
          </a:bodyPr>
          <a:lstStyle/>
          <a:p>
            <a:pPr marL="457200" indent="-457200">
              <a:buFont typeface="Arial" panose="020B0604020202020204" pitchFamily="34" charset="0"/>
              <a:buChar char="•"/>
            </a:pPr>
            <a:r>
              <a:rPr lang="tr-TR" sz="2800" dirty="0"/>
              <a:t>Triko Konfeksiyon</a:t>
            </a:r>
          </a:p>
          <a:p>
            <a:pPr marL="457200" indent="-457200">
              <a:buFont typeface="Arial" panose="020B0604020202020204" pitchFamily="34" charset="0"/>
              <a:buChar char="•"/>
            </a:pPr>
            <a:r>
              <a:rPr lang="tr-TR" sz="2800" dirty="0"/>
              <a:t>Trikotaj</a:t>
            </a:r>
          </a:p>
          <a:p>
            <a:pPr marL="457200" indent="-457200">
              <a:buFont typeface="Arial" panose="020B0604020202020204" pitchFamily="34" charset="0"/>
              <a:buChar char="•"/>
            </a:pPr>
            <a:r>
              <a:rPr lang="tr-TR" sz="2800" dirty="0"/>
              <a:t>Yuvarlak Örgü (Penye)</a:t>
            </a:r>
          </a:p>
          <a:p>
            <a:pPr marL="457200" indent="-457200">
              <a:buFont typeface="Arial" panose="020B0604020202020204" pitchFamily="34" charset="0"/>
              <a:buChar char="•"/>
            </a:pPr>
            <a:r>
              <a:rPr lang="tr-TR" sz="2800" dirty="0"/>
              <a:t>Deri Konfeksiyon</a:t>
            </a:r>
          </a:p>
          <a:p>
            <a:pPr marL="457200" indent="-457200">
              <a:buFont typeface="Arial" panose="020B0604020202020204" pitchFamily="34" charset="0"/>
              <a:buChar char="•"/>
            </a:pPr>
            <a:r>
              <a:rPr lang="tr-TR" sz="2800" dirty="0"/>
              <a:t>Kostüm Tasarımı</a:t>
            </a:r>
          </a:p>
          <a:p>
            <a:pPr marL="457200" indent="-457200">
              <a:buFont typeface="Arial" panose="020B0604020202020204" pitchFamily="34" charset="0"/>
              <a:buChar char="•"/>
            </a:pPr>
            <a:r>
              <a:rPr lang="tr-TR" sz="2800" dirty="0"/>
              <a:t>Moda Tasarımı</a:t>
            </a:r>
          </a:p>
          <a:p>
            <a:pPr marL="457200" indent="-457200">
              <a:buFont typeface="Arial" panose="020B0604020202020204" pitchFamily="34" charset="0"/>
              <a:buChar char="•"/>
            </a:pPr>
            <a:r>
              <a:rPr lang="tr-TR" sz="2800" dirty="0"/>
              <a:t>Moda ve Tekstil Tasarımı</a:t>
            </a:r>
          </a:p>
          <a:p>
            <a:pPr marL="457200" indent="-457200">
              <a:buFont typeface="Arial" panose="020B0604020202020204" pitchFamily="34" charset="0"/>
              <a:buChar char="•"/>
            </a:pPr>
            <a:r>
              <a:rPr lang="tr-TR" sz="2800" dirty="0"/>
              <a:t>Tekstil</a:t>
            </a:r>
          </a:p>
          <a:p>
            <a:pPr marL="457200" indent="-457200">
              <a:buFont typeface="Arial" panose="020B0604020202020204" pitchFamily="34" charset="0"/>
              <a:buChar char="•"/>
            </a:pPr>
            <a:r>
              <a:rPr lang="tr-TR" sz="2800" dirty="0"/>
              <a:t>Giyim Üretim Teknolojisi</a:t>
            </a:r>
          </a:p>
          <a:p>
            <a:pPr marL="457200" indent="-457200">
              <a:buFont typeface="Arial" panose="020B0604020202020204" pitchFamily="34" charset="0"/>
              <a:buChar char="•"/>
            </a:pPr>
            <a:r>
              <a:rPr lang="tr-TR" sz="2800" dirty="0"/>
              <a:t>Giyim ve Ev Aksesuarları</a:t>
            </a:r>
          </a:p>
          <a:p>
            <a:pPr marL="457200" indent="-457200">
              <a:buFont typeface="Arial" panose="020B0604020202020204" pitchFamily="34" charset="0"/>
              <a:buChar char="•"/>
            </a:pPr>
            <a:r>
              <a:rPr lang="tr-TR" sz="2800" dirty="0"/>
              <a:t>Hazır Giyim</a:t>
            </a:r>
          </a:p>
          <a:p>
            <a:pPr marL="457200" indent="-457200">
              <a:buFont typeface="Arial" panose="020B0604020202020204" pitchFamily="34" charset="0"/>
              <a:buChar char="•"/>
            </a:pPr>
            <a:r>
              <a:rPr lang="tr-TR" sz="2800" dirty="0"/>
              <a:t>Kadın Terziliği</a:t>
            </a:r>
          </a:p>
          <a:p>
            <a:pPr marL="457200" indent="-457200">
              <a:buFont typeface="Arial" panose="020B0604020202020204" pitchFamily="34" charset="0"/>
              <a:buChar char="•"/>
            </a:pPr>
            <a:r>
              <a:rPr lang="tr-TR" sz="2800" dirty="0"/>
              <a:t>Kesim (Tekstil Konfeksiyon)</a:t>
            </a:r>
          </a:p>
          <a:p>
            <a:pPr marL="457200" indent="-457200">
              <a:buFont typeface="Arial" panose="020B0604020202020204" pitchFamily="34" charset="0"/>
              <a:buChar char="•"/>
            </a:pPr>
            <a:r>
              <a:rPr lang="tr-TR" sz="2800" dirty="0"/>
              <a:t>Konfeksiyon</a:t>
            </a:r>
          </a:p>
          <a:p>
            <a:pPr marL="457200" indent="-457200">
              <a:buFont typeface="Arial" panose="020B0604020202020204" pitchFamily="34" charset="0"/>
              <a:buChar char="•"/>
            </a:pPr>
            <a:r>
              <a:rPr lang="tr-TR" sz="2800" dirty="0"/>
              <a:t>Moda (Giysi) Tasarım</a:t>
            </a:r>
          </a:p>
          <a:p>
            <a:pPr marL="457200" indent="-457200">
              <a:buFont typeface="Arial" panose="020B0604020202020204" pitchFamily="34" charset="0"/>
              <a:buChar char="•"/>
            </a:pPr>
            <a:r>
              <a:rPr lang="tr-TR" sz="2800" dirty="0"/>
              <a:t>Moda Resmi</a:t>
            </a:r>
            <a:endParaRPr lang="tr-TR" sz="2800" dirty="0">
              <a:solidFill>
                <a:srgbClr val="444444"/>
              </a:solidFill>
              <a:latin typeface="Open Sans"/>
            </a:endParaRPr>
          </a:p>
        </p:txBody>
      </p:sp>
    </p:spTree>
    <p:extLst>
      <p:ext uri="{BB962C8B-B14F-4D97-AF65-F5344CB8AC3E}">
        <p14:creationId xmlns:p14="http://schemas.microsoft.com/office/powerpoint/2010/main" val="4127992672"/>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31504" y="188640"/>
            <a:ext cx="9036496" cy="5539978"/>
          </a:xfrm>
          <a:prstGeom prst="rect">
            <a:avLst/>
          </a:prstGeom>
        </p:spPr>
        <p:txBody>
          <a:bodyPr wrap="square">
            <a:spAutoFit/>
          </a:bodyPr>
          <a:lstStyle/>
          <a:p>
            <a:pPr algn="ctr"/>
            <a:r>
              <a:rPr lang="tr-TR" sz="2800" b="1" dirty="0">
                <a:solidFill>
                  <a:srgbClr val="444444"/>
                </a:solidFill>
                <a:latin typeface="Open Sans"/>
              </a:rPr>
              <a:t>BU ALANDA OKUYABİLECEKLERİ LİSANS PROGRAMLARI</a:t>
            </a:r>
            <a:r>
              <a:rPr lang="tr-TR" sz="2800" dirty="0"/>
              <a:t/>
            </a:r>
            <a:br>
              <a:rPr lang="tr-TR" sz="2800" dirty="0"/>
            </a:br>
            <a:endParaRPr lang="tr-TR" sz="2800" dirty="0"/>
          </a:p>
          <a:p>
            <a:endParaRPr lang="tr-TR" dirty="0">
              <a:solidFill>
                <a:srgbClr val="444444"/>
              </a:solidFill>
              <a:latin typeface="Open Sans"/>
            </a:endParaRPr>
          </a:p>
          <a:p>
            <a:pPr marL="285750" indent="-285750">
              <a:lnSpc>
                <a:spcPct val="150000"/>
              </a:lnSpc>
              <a:buFont typeface="Arial" panose="020B0604020202020204" pitchFamily="34" charset="0"/>
              <a:buChar char="•"/>
            </a:pPr>
            <a:r>
              <a:rPr lang="tr-TR" sz="2800" dirty="0">
                <a:solidFill>
                  <a:srgbClr val="444444"/>
                </a:solidFill>
                <a:latin typeface="Open Sans"/>
              </a:rPr>
              <a:t>Giyim Endüstrisi Öğretmenliği  </a:t>
            </a:r>
          </a:p>
          <a:p>
            <a:pPr marL="285750" indent="-285750">
              <a:lnSpc>
                <a:spcPct val="150000"/>
              </a:lnSpc>
              <a:buFont typeface="Arial" panose="020B0604020202020204" pitchFamily="34" charset="0"/>
              <a:buChar char="•"/>
            </a:pPr>
            <a:r>
              <a:rPr lang="tr-TR" sz="2800" dirty="0">
                <a:solidFill>
                  <a:srgbClr val="444444"/>
                </a:solidFill>
                <a:latin typeface="Open Sans"/>
              </a:rPr>
              <a:t>Giyim Öğretmenliği  </a:t>
            </a:r>
          </a:p>
          <a:p>
            <a:pPr marL="285750" indent="-285750">
              <a:lnSpc>
                <a:spcPct val="150000"/>
              </a:lnSpc>
              <a:buFont typeface="Arial" panose="020B0604020202020204" pitchFamily="34" charset="0"/>
              <a:buChar char="•"/>
            </a:pPr>
            <a:r>
              <a:rPr lang="tr-TR" sz="2800" dirty="0">
                <a:solidFill>
                  <a:srgbClr val="444444"/>
                </a:solidFill>
                <a:latin typeface="Open Sans"/>
              </a:rPr>
              <a:t>Hazır Giyim Öğretmenliği  </a:t>
            </a:r>
          </a:p>
          <a:p>
            <a:pPr marL="285750" indent="-285750">
              <a:lnSpc>
                <a:spcPct val="150000"/>
              </a:lnSpc>
              <a:buFont typeface="Arial" panose="020B0604020202020204" pitchFamily="34" charset="0"/>
              <a:buChar char="•"/>
            </a:pPr>
            <a:r>
              <a:rPr lang="tr-TR" sz="2800" dirty="0">
                <a:solidFill>
                  <a:srgbClr val="444444"/>
                </a:solidFill>
                <a:latin typeface="Open Sans"/>
              </a:rPr>
              <a:t>Tekstil Dokuma ve Örgü Öğretmenliği </a:t>
            </a:r>
          </a:p>
          <a:p>
            <a:pPr marL="285750" indent="-285750">
              <a:lnSpc>
                <a:spcPct val="150000"/>
              </a:lnSpc>
              <a:buFont typeface="Arial" panose="020B0604020202020204" pitchFamily="34" charset="0"/>
              <a:buChar char="•"/>
            </a:pPr>
            <a:r>
              <a:rPr lang="tr-TR" sz="2800" dirty="0">
                <a:solidFill>
                  <a:srgbClr val="444444"/>
                </a:solidFill>
                <a:latin typeface="Open Sans"/>
              </a:rPr>
              <a:t>Tekstil Öğretmenliği     </a:t>
            </a:r>
          </a:p>
          <a:p>
            <a:pPr marL="285750" indent="-285750">
              <a:lnSpc>
                <a:spcPct val="150000"/>
              </a:lnSpc>
              <a:buFont typeface="Arial" panose="020B0604020202020204" pitchFamily="34" charset="0"/>
              <a:buChar char="•"/>
            </a:pPr>
            <a:r>
              <a:rPr lang="tr-TR" sz="2800" dirty="0">
                <a:solidFill>
                  <a:srgbClr val="444444"/>
                </a:solidFill>
                <a:latin typeface="Open Sans"/>
              </a:rPr>
              <a:t>Moda Tasarımı Öğretmenliğ</a:t>
            </a:r>
            <a:r>
              <a:rPr lang="tr-TR" dirty="0">
                <a:solidFill>
                  <a:srgbClr val="444444"/>
                </a:solidFill>
                <a:latin typeface="Open Sans"/>
              </a:rPr>
              <a:t>i</a:t>
            </a:r>
            <a:endParaRPr lang="tr-TR" dirty="0"/>
          </a:p>
        </p:txBody>
      </p:sp>
    </p:spTree>
    <p:extLst>
      <p:ext uri="{BB962C8B-B14F-4D97-AF65-F5344CB8AC3E}">
        <p14:creationId xmlns:p14="http://schemas.microsoft.com/office/powerpoint/2010/main" val="3330819774"/>
      </p:ext>
    </p:extLst>
  </p:cSld>
  <p:clrMapOvr>
    <a:masterClrMapping/>
  </p:clrMapOvr>
  <p:transition spd="slow" advTm="6000">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423592" y="404665"/>
            <a:ext cx="7128792" cy="584775"/>
          </a:xfrm>
          <a:prstGeom prst="rect">
            <a:avLst/>
          </a:prstGeom>
          <a:noFill/>
        </p:spPr>
        <p:txBody>
          <a:bodyPr wrap="square" rtlCol="0">
            <a:spAutoFit/>
          </a:bodyPr>
          <a:lstStyle/>
          <a:p>
            <a:pPr algn="ctr"/>
            <a:r>
              <a:rPr lang="tr-TR" sz="3200" dirty="0"/>
              <a:t>ETKİNLİKLERİMİZDEN GÖRÜNTÜLER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62823"/>
            <a:ext cx="9143999" cy="5503121"/>
          </a:xfrm>
          <a:prstGeom prst="rect">
            <a:avLst/>
          </a:prstGeom>
        </p:spPr>
      </p:pic>
      <p:sp>
        <p:nvSpPr>
          <p:cNvPr id="4" name="Metin kutusu 3"/>
          <p:cNvSpPr txBox="1"/>
          <p:nvPr/>
        </p:nvSpPr>
        <p:spPr>
          <a:xfrm>
            <a:off x="5414072" y="6519447"/>
            <a:ext cx="1672701" cy="307777"/>
          </a:xfrm>
          <a:prstGeom prst="rect">
            <a:avLst/>
          </a:prstGeom>
          <a:noFill/>
        </p:spPr>
        <p:txBody>
          <a:bodyPr wrap="none" rtlCol="0">
            <a:spAutoFit/>
          </a:bodyPr>
          <a:lstStyle/>
          <a:p>
            <a:pPr algn="ctr"/>
            <a:r>
              <a:rPr lang="tr-TR" sz="1400" dirty="0"/>
              <a:t>SEKTÖR GEZİSİNDEN</a:t>
            </a:r>
          </a:p>
        </p:txBody>
      </p:sp>
    </p:spTree>
    <p:extLst>
      <p:ext uri="{BB962C8B-B14F-4D97-AF65-F5344CB8AC3E}">
        <p14:creationId xmlns:p14="http://schemas.microsoft.com/office/powerpoint/2010/main" val="2638499672"/>
      </p:ext>
    </p:extLst>
  </p:cSld>
  <p:clrMapOvr>
    <a:masterClrMapping/>
  </p:clrMapOvr>
  <p:transition spd="slow" advTm="2000">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04665"/>
            <a:ext cx="9144000" cy="5857875"/>
          </a:xfrm>
          <a:prstGeom prst="rect">
            <a:avLst/>
          </a:prstGeom>
        </p:spPr>
      </p:pic>
    </p:spTree>
    <p:extLst>
      <p:ext uri="{BB962C8B-B14F-4D97-AF65-F5344CB8AC3E}">
        <p14:creationId xmlns:p14="http://schemas.microsoft.com/office/powerpoint/2010/main" val="4292911265"/>
      </p:ext>
    </p:extLst>
  </p:cSld>
  <p:clrMapOvr>
    <a:masterClrMapping/>
  </p:clrMapOvr>
  <p:transition spd="slow" advTm="2000">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29" y="1260760"/>
            <a:ext cx="4738733" cy="5157192"/>
          </a:xfrm>
          <a:prstGeom prst="rect">
            <a:avLst/>
          </a:prstGeom>
        </p:spPr>
      </p:pic>
      <p:sp>
        <p:nvSpPr>
          <p:cNvPr id="4" name="Metin kutusu 3"/>
          <p:cNvSpPr txBox="1"/>
          <p:nvPr/>
        </p:nvSpPr>
        <p:spPr>
          <a:xfrm>
            <a:off x="4411430" y="799096"/>
            <a:ext cx="3211328" cy="461665"/>
          </a:xfrm>
          <a:prstGeom prst="rect">
            <a:avLst/>
          </a:prstGeom>
          <a:noFill/>
        </p:spPr>
        <p:txBody>
          <a:bodyPr wrap="none" rtlCol="0">
            <a:spAutoFit/>
          </a:bodyPr>
          <a:lstStyle/>
          <a:p>
            <a:r>
              <a:rPr lang="tr-TR" sz="2400" dirty="0"/>
              <a:t>YIL SONU DEFİLESİNDEN</a:t>
            </a:r>
          </a:p>
        </p:txBody>
      </p:sp>
    </p:spTree>
    <p:extLst>
      <p:ext uri="{BB962C8B-B14F-4D97-AF65-F5344CB8AC3E}">
        <p14:creationId xmlns:p14="http://schemas.microsoft.com/office/powerpoint/2010/main" val="865407153"/>
      </p:ext>
    </p:extLst>
  </p:cSld>
  <p:clrMapOvr>
    <a:masterClrMapping/>
  </p:clrMapOvr>
  <p:transition spd="slow" advTm="2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69875"/>
            <a:ext cx="8229600" cy="1143000"/>
          </a:xfrm>
        </p:spPr>
        <p:txBody>
          <a:bodyPr/>
          <a:lstStyle/>
          <a:p>
            <a:pPr>
              <a:defRPr/>
            </a:pPr>
            <a:r>
              <a:rPr lang="tr-TR" dirty="0" smtClean="0"/>
              <a:t>İSTİHDAM ALANLARI</a:t>
            </a:r>
            <a:endParaRPr lang="tr-TR" dirty="0"/>
          </a:p>
        </p:txBody>
      </p:sp>
      <p:sp>
        <p:nvSpPr>
          <p:cNvPr id="3" name="2 İçerik Yer Tutucusu"/>
          <p:cNvSpPr>
            <a:spLocks noGrp="1"/>
          </p:cNvSpPr>
          <p:nvPr>
            <p:ph sz="quarter" idx="1"/>
          </p:nvPr>
        </p:nvSpPr>
        <p:spPr>
          <a:xfrm>
            <a:off x="1774826" y="1600201"/>
            <a:ext cx="8893175" cy="4525963"/>
          </a:xfrm>
        </p:spPr>
        <p:txBody>
          <a:bodyPr>
            <a:normAutofit fontScale="77500" lnSpcReduction="20000"/>
          </a:bodyPr>
          <a:lstStyle/>
          <a:p>
            <a:pPr marL="609600" indent="-609600">
              <a:lnSpc>
                <a:spcPct val="150000"/>
              </a:lnSpc>
              <a:buFontTx/>
              <a:buAutoNum type="arabicPeriod"/>
              <a:defRPr/>
            </a:pPr>
            <a:r>
              <a:rPr lang="tr-TR" dirty="0" smtClean="0"/>
              <a:t>Otellerde ,</a:t>
            </a:r>
          </a:p>
          <a:p>
            <a:pPr marL="609600" indent="-609600">
              <a:lnSpc>
                <a:spcPct val="150000"/>
              </a:lnSpc>
              <a:buFontTx/>
              <a:buAutoNum type="arabicPeriod"/>
              <a:defRPr/>
            </a:pPr>
            <a:r>
              <a:rPr lang="tr-TR" dirty="0" smtClean="0"/>
              <a:t>Pastanelerde</a:t>
            </a:r>
            <a:r>
              <a:rPr lang="tr-TR" dirty="0"/>
              <a:t>,</a:t>
            </a:r>
          </a:p>
          <a:p>
            <a:pPr marL="609600" indent="-609600">
              <a:lnSpc>
                <a:spcPct val="150000"/>
              </a:lnSpc>
              <a:buFontTx/>
              <a:buAutoNum type="arabicPeriod"/>
              <a:defRPr/>
            </a:pPr>
            <a:r>
              <a:rPr lang="tr-TR" dirty="0"/>
              <a:t>Kurum mutfaklarında,</a:t>
            </a:r>
          </a:p>
          <a:p>
            <a:pPr marL="609600" indent="-609600">
              <a:lnSpc>
                <a:spcPct val="150000"/>
              </a:lnSpc>
              <a:buFontTx/>
              <a:buAutoNum type="arabicPeriod"/>
              <a:defRPr/>
            </a:pPr>
            <a:r>
              <a:rPr lang="tr-TR" dirty="0" smtClean="0"/>
              <a:t>Kafeterya </a:t>
            </a:r>
            <a:r>
              <a:rPr lang="tr-TR" dirty="0"/>
              <a:t>ve restoranlarda,</a:t>
            </a:r>
          </a:p>
          <a:p>
            <a:pPr marL="609600" indent="-609600">
              <a:lnSpc>
                <a:spcPct val="150000"/>
              </a:lnSpc>
              <a:buFontTx/>
              <a:buAutoNum type="arabicPeriod"/>
              <a:defRPr/>
            </a:pPr>
            <a:r>
              <a:rPr lang="tr-TR" dirty="0"/>
              <a:t>Yemek fabrikalarında,</a:t>
            </a:r>
          </a:p>
          <a:p>
            <a:pPr marL="609600" indent="-609600">
              <a:lnSpc>
                <a:spcPct val="150000"/>
              </a:lnSpc>
              <a:buFontTx/>
              <a:buAutoNum type="arabicPeriod"/>
              <a:defRPr/>
            </a:pPr>
            <a:r>
              <a:rPr lang="tr-TR" dirty="0"/>
              <a:t>Ulaşım araçlarının yiyecek içecek ünitelerinde,</a:t>
            </a:r>
          </a:p>
          <a:p>
            <a:pPr marL="609600" indent="-609600">
              <a:lnSpc>
                <a:spcPct val="150000"/>
              </a:lnSpc>
              <a:buFontTx/>
              <a:buAutoNum type="arabicPeriod"/>
              <a:defRPr/>
            </a:pPr>
            <a:r>
              <a:rPr lang="tr-TR" dirty="0"/>
              <a:t>Fuar\kongre,otobüs\tren,havayollarının yer hizmetleri ve uçaklarda </a:t>
            </a:r>
            <a:r>
              <a:rPr lang="tr-TR" dirty="0" smtClean="0"/>
              <a:t> </a:t>
            </a:r>
            <a:r>
              <a:rPr lang="tr-TR" dirty="0"/>
              <a:t>çalışabilirler.</a:t>
            </a:r>
          </a:p>
          <a:p>
            <a:pPr marL="274320" indent="-274320">
              <a:buFont typeface="Wingdings"/>
              <a:buChar char=""/>
              <a:defRPr/>
            </a:pPr>
            <a:endParaRPr lang="tr-TR" dirty="0"/>
          </a:p>
        </p:txBody>
      </p:sp>
      <p:pic>
        <p:nvPicPr>
          <p:cNvPr id="12292" name="3 Resim" descr="İstanbul-Bayan-Garson-Kiralama-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9275" y="765176"/>
            <a:ext cx="31511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464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385" y="0"/>
            <a:ext cx="3165231" cy="6858000"/>
          </a:xfrm>
          <a:prstGeom prst="rect">
            <a:avLst/>
          </a:prstGeom>
        </p:spPr>
      </p:pic>
    </p:spTree>
    <p:extLst>
      <p:ext uri="{BB962C8B-B14F-4D97-AF65-F5344CB8AC3E}">
        <p14:creationId xmlns:p14="http://schemas.microsoft.com/office/powerpoint/2010/main" val="2186432354"/>
      </p:ext>
    </p:extLst>
  </p:cSld>
  <p:clrMapOvr>
    <a:masterClrMapping/>
  </p:clrMapOvr>
  <p:transition spd="slow" advTm="2000">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385" y="0"/>
            <a:ext cx="3165231" cy="6858000"/>
          </a:xfrm>
          <a:prstGeom prst="rect">
            <a:avLst/>
          </a:prstGeom>
        </p:spPr>
      </p:pic>
    </p:spTree>
    <p:extLst>
      <p:ext uri="{BB962C8B-B14F-4D97-AF65-F5344CB8AC3E}">
        <p14:creationId xmlns:p14="http://schemas.microsoft.com/office/powerpoint/2010/main" val="335134032"/>
      </p:ext>
    </p:extLst>
  </p:cSld>
  <p:clrMapOvr>
    <a:masterClrMapping/>
  </p:clrMapOvr>
  <p:transition spd="slow" advTm="2000">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385" y="0"/>
            <a:ext cx="3165231" cy="6858000"/>
          </a:xfrm>
          <a:prstGeom prst="rect">
            <a:avLst/>
          </a:prstGeom>
        </p:spPr>
      </p:pic>
    </p:spTree>
    <p:extLst>
      <p:ext uri="{BB962C8B-B14F-4D97-AF65-F5344CB8AC3E}">
        <p14:creationId xmlns:p14="http://schemas.microsoft.com/office/powerpoint/2010/main" val="1781331427"/>
      </p:ext>
    </p:extLst>
  </p:cSld>
  <p:clrMapOvr>
    <a:masterClrMapping/>
  </p:clrMapOvr>
  <mc:AlternateContent xmlns:mc="http://schemas.openxmlformats.org/markup-compatibility/2006" xmlns:p14="http://schemas.microsoft.com/office/powerpoint/2010/main">
    <mc:Choice Requires="p14">
      <p:transition spd="slow" p14:dur="800" advTm="2000">
        <p:circle/>
      </p:transition>
    </mc:Choice>
    <mc:Fallback xmlns="">
      <p:transition spd="slow" advTm="2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9"/>
            <a:ext cx="7467600" cy="706437"/>
          </a:xfrm>
        </p:spPr>
        <p:txBody>
          <a:bodyPr/>
          <a:lstStyle/>
          <a:p>
            <a:pPr eaLnBrk="1" hangingPunct="1">
              <a:defRPr/>
            </a:pPr>
            <a:r>
              <a:rPr lang="tr-TR" dirty="0" smtClean="0"/>
              <a:t>Kimler bu alanı tercih etmeli?</a:t>
            </a:r>
            <a:endParaRPr lang="tr-TR" dirty="0"/>
          </a:p>
        </p:txBody>
      </p:sp>
      <p:sp>
        <p:nvSpPr>
          <p:cNvPr id="13315" name="2 İçerik Yer Tutucusu"/>
          <p:cNvSpPr>
            <a:spLocks noGrp="1"/>
          </p:cNvSpPr>
          <p:nvPr>
            <p:ph sz="quarter" idx="1"/>
          </p:nvPr>
        </p:nvSpPr>
        <p:spPr>
          <a:xfrm>
            <a:off x="1981200" y="981075"/>
            <a:ext cx="8147050" cy="5492750"/>
          </a:xfrm>
        </p:spPr>
        <p:txBody>
          <a:bodyPr>
            <a:normAutofit fontScale="92500" lnSpcReduction="10000"/>
          </a:bodyPr>
          <a:lstStyle/>
          <a:p>
            <a:pPr eaLnBrk="1" hangingPunct="1">
              <a:lnSpc>
                <a:spcPct val="150000"/>
              </a:lnSpc>
            </a:pPr>
            <a:r>
              <a:rPr lang="tr-TR" altLang="tr-TR" sz="2000" b="1"/>
              <a:t>Yiyecekle ilgili konulara ilgi duyan, </a:t>
            </a:r>
          </a:p>
          <a:p>
            <a:pPr eaLnBrk="1" hangingPunct="1">
              <a:lnSpc>
                <a:spcPct val="150000"/>
              </a:lnSpc>
            </a:pPr>
            <a:r>
              <a:rPr lang="tr-TR" altLang="tr-TR" sz="2000" b="1"/>
              <a:t>Bedence güçlü ve </a:t>
            </a:r>
            <a:r>
              <a:rPr lang="tr-TR" altLang="tr-TR" sz="2000" b="1" u="sng"/>
              <a:t>sağlıklı</a:t>
            </a:r>
            <a:r>
              <a:rPr lang="tr-TR" altLang="tr-TR" sz="2000" b="1"/>
              <a:t>, </a:t>
            </a:r>
          </a:p>
          <a:p>
            <a:pPr eaLnBrk="1" hangingPunct="1">
              <a:lnSpc>
                <a:spcPct val="150000"/>
              </a:lnSpc>
            </a:pPr>
            <a:r>
              <a:rPr lang="tr-TR" altLang="tr-TR" sz="2000" b="1"/>
              <a:t>Tat ve koku alma duyumları gelişmiş, </a:t>
            </a:r>
          </a:p>
          <a:p>
            <a:pPr eaLnBrk="1" hangingPunct="1">
              <a:lnSpc>
                <a:spcPct val="150000"/>
              </a:lnSpc>
            </a:pPr>
            <a:r>
              <a:rPr lang="tr-TR" altLang="tr-TR" sz="2000" b="1"/>
              <a:t>Bir işi planlama ve uygulama yeteneğine sahip, </a:t>
            </a:r>
          </a:p>
          <a:p>
            <a:pPr eaLnBrk="1" hangingPunct="1">
              <a:lnSpc>
                <a:spcPct val="150000"/>
              </a:lnSpc>
            </a:pPr>
            <a:r>
              <a:rPr lang="tr-TR" altLang="tr-TR" sz="2000" b="1"/>
              <a:t>Eli çabuk, hızlı hareket edebilen </a:t>
            </a:r>
          </a:p>
          <a:p>
            <a:pPr eaLnBrk="1" hangingPunct="1">
              <a:lnSpc>
                <a:spcPct val="150000"/>
              </a:lnSpc>
            </a:pPr>
            <a:r>
              <a:rPr lang="tr-TR" altLang="tr-TR" sz="2000" b="1"/>
              <a:t>Dışa dönük, insanlarla iyi iletişim kurabilen, </a:t>
            </a:r>
          </a:p>
          <a:p>
            <a:pPr eaLnBrk="1" hangingPunct="1">
              <a:lnSpc>
                <a:spcPct val="150000"/>
              </a:lnSpc>
            </a:pPr>
            <a:r>
              <a:rPr lang="tr-TR" altLang="tr-TR" sz="2000" b="1"/>
              <a:t>Güler yüzlü, saygılı, </a:t>
            </a:r>
          </a:p>
          <a:p>
            <a:pPr eaLnBrk="1" hangingPunct="1">
              <a:lnSpc>
                <a:spcPct val="150000"/>
              </a:lnSpc>
            </a:pPr>
            <a:r>
              <a:rPr lang="tr-TR" altLang="tr-TR" sz="2000" b="1"/>
              <a:t>Başkalarını ikna edebilen, sabırlı, </a:t>
            </a:r>
          </a:p>
          <a:p>
            <a:pPr eaLnBrk="1" hangingPunct="1">
              <a:lnSpc>
                <a:spcPct val="150000"/>
              </a:lnSpc>
            </a:pPr>
            <a:r>
              <a:rPr lang="tr-TR" altLang="tr-TR" sz="2000" b="1"/>
              <a:t>Görgü kurallarını bilen, </a:t>
            </a:r>
          </a:p>
          <a:p>
            <a:pPr eaLnBrk="1" hangingPunct="1">
              <a:lnSpc>
                <a:spcPct val="150000"/>
              </a:lnSpc>
            </a:pPr>
            <a:r>
              <a:rPr lang="tr-TR" altLang="tr-TR" sz="2000" b="1"/>
              <a:t>Dikkatli, temiz, titiz ve düzenli kimseler</a:t>
            </a:r>
          </a:p>
          <a:p>
            <a:pPr eaLnBrk="1" hangingPunct="1"/>
            <a:endParaRPr lang="tr-TR" altLang="tr-TR" smtClean="0"/>
          </a:p>
        </p:txBody>
      </p:sp>
      <p:pic>
        <p:nvPicPr>
          <p:cNvPr id="13316" name="3 Resim" descr="indir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3926" y="404813"/>
            <a:ext cx="17637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7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9"/>
            <a:ext cx="7467600" cy="1641475"/>
          </a:xfrm>
        </p:spPr>
        <p:txBody>
          <a:bodyPr/>
          <a:lstStyle/>
          <a:p>
            <a:pPr>
              <a:defRPr/>
            </a:pPr>
            <a:r>
              <a:rPr lang="tr-TR" dirty="0" smtClean="0"/>
              <a:t>ÜST EĞİTİM İMKANLARI</a:t>
            </a:r>
            <a:endParaRPr lang="tr-TR" dirty="0"/>
          </a:p>
        </p:txBody>
      </p:sp>
      <p:pic>
        <p:nvPicPr>
          <p:cNvPr id="14339" name="3 Resim" descr="tercuman-olmak-icin-universite-okumak-zorunluk-mudu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2205039"/>
            <a:ext cx="61928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29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19288" y="692151"/>
            <a:ext cx="8291512" cy="1800225"/>
          </a:xfrm>
        </p:spPr>
        <p:txBody>
          <a:bodyPr>
            <a:normAutofit/>
          </a:bodyPr>
          <a:lstStyle/>
          <a:p>
            <a:pPr>
              <a:defRPr/>
            </a:pPr>
            <a:r>
              <a:rPr lang="tr-TR" sz="3200" dirty="0"/>
              <a:t>Teknoloji Fakültesi / Sanat ve Tasarım Fakültesi / Turizm Fakültesi Lisans Programları</a:t>
            </a:r>
            <a:r>
              <a:rPr lang="tr-TR" sz="3600" dirty="0"/>
              <a:t/>
            </a:r>
            <a:br>
              <a:rPr lang="tr-TR" sz="3600" dirty="0"/>
            </a:br>
            <a:r>
              <a:rPr lang="tr-TR" sz="3600" dirty="0"/>
              <a:t>4 YILLIK BÖLÜMLER</a:t>
            </a:r>
            <a:endParaRPr lang="tr-TR" dirty="0"/>
          </a:p>
        </p:txBody>
      </p:sp>
      <p:pic>
        <p:nvPicPr>
          <p:cNvPr id="15363" name="5 İçerik Yer Tutucusu" descr="Adsız 1.pn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386139" y="3008313"/>
            <a:ext cx="4657725" cy="2057400"/>
          </a:xfrm>
        </p:spPr>
      </p:pic>
    </p:spTree>
    <p:extLst>
      <p:ext uri="{BB962C8B-B14F-4D97-AF65-F5344CB8AC3E}">
        <p14:creationId xmlns:p14="http://schemas.microsoft.com/office/powerpoint/2010/main" val="11494034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2_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222</TotalTime>
  <Words>825</Words>
  <Application>Microsoft Office PowerPoint</Application>
  <PresentationFormat>Geniş ekran</PresentationFormat>
  <Paragraphs>186</Paragraphs>
  <Slides>62</Slides>
  <Notes>0</Notes>
  <HiddenSlides>0</HiddenSlides>
  <MMClips>1</MMClips>
  <ScaleCrop>false</ScaleCrop>
  <HeadingPairs>
    <vt:vector size="6" baseType="variant">
      <vt:variant>
        <vt:lpstr>Kullanılan Yazı Tipleri</vt:lpstr>
      </vt:variant>
      <vt:variant>
        <vt:i4>10</vt:i4>
      </vt:variant>
      <vt:variant>
        <vt:lpstr>Tema</vt:lpstr>
      </vt:variant>
      <vt:variant>
        <vt:i4>3</vt:i4>
      </vt:variant>
      <vt:variant>
        <vt:lpstr>Slayt Başlıkları</vt:lpstr>
      </vt:variant>
      <vt:variant>
        <vt:i4>62</vt:i4>
      </vt:variant>
    </vt:vector>
  </HeadingPairs>
  <TitlesOfParts>
    <vt:vector size="75" baseType="lpstr">
      <vt:lpstr>Arial</vt:lpstr>
      <vt:lpstr>Arial Black</vt:lpstr>
      <vt:lpstr>Arial Narrow</vt:lpstr>
      <vt:lpstr>Calibri</vt:lpstr>
      <vt:lpstr>Calibri Light</vt:lpstr>
      <vt:lpstr>Century Gothic</vt:lpstr>
      <vt:lpstr>Comic Sans MS</vt:lpstr>
      <vt:lpstr>Open Sans</vt:lpstr>
      <vt:lpstr>Wingdings</vt:lpstr>
      <vt:lpstr>Wingdings 3</vt:lpstr>
      <vt:lpstr>Office Teması</vt:lpstr>
      <vt:lpstr>1_Duman</vt:lpstr>
      <vt:lpstr>2_Duman</vt:lpstr>
      <vt:lpstr>PowerPoint Sunusu</vt:lpstr>
      <vt:lpstr>PowerPoint Sunusu</vt:lpstr>
      <vt:lpstr>YİYECEK İÇECEK HİZMETLERİ ALANI </vt:lpstr>
      <vt:lpstr>TANIMI</vt:lpstr>
      <vt:lpstr>DAL PROGRAMLARI</vt:lpstr>
      <vt:lpstr>İSTİHDAM ALANLARI</vt:lpstr>
      <vt:lpstr>Kimler bu alanı tercih etmeli?</vt:lpstr>
      <vt:lpstr>ÜST EĞİTİM İMKANLARI</vt:lpstr>
      <vt:lpstr>Teknoloji Fakültesi / Sanat ve Tasarım Fakültesi / Turizm Fakültesi Lisans Programları 4 YILLIK BÖLÜMLER</vt:lpstr>
      <vt:lpstr> 2 YILLIK BÖLÜMLER </vt:lpstr>
      <vt:lpstr>OKULUMUZDA VERİLEN EĞİTİMDEN GÖRÜNTÜLER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BİLİŞİM TEKNOLOJİLERİ ALANI</vt:lpstr>
      <vt:lpstr>Bilişim teknolojileri nedir?</vt:lpstr>
      <vt:lpstr>Bilişim teknolojilerinin amacı nedir?</vt:lpstr>
      <vt:lpstr>Tercih edecek öğrencilerde aranan özellikler</vt:lpstr>
      <vt:lpstr>Neden seçmeliyim?</vt:lpstr>
      <vt:lpstr>Bölümün İş olanakları</vt:lpstr>
      <vt:lpstr>BİLİŞİM TEKNOLOJİLERİ ALANI ALT DALLARI</vt:lpstr>
      <vt:lpstr>Web programcılığı dalında okutulan dersler</vt:lpstr>
      <vt:lpstr>Bölümün fiziksel durumu</vt:lpstr>
      <vt:lpstr>Üniversite imkanı</vt:lpstr>
      <vt:lpstr>Eğer bilişimciyseniz</vt:lpstr>
      <vt:lpstr>GİYİM ÜRETİM TEKNOLOJİLERİ</vt:lpstr>
      <vt:lpstr>GİYİM ÜRETİM TEKNOLOJİLERİ NE İŞE YARAR?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 boran</dc:creator>
  <cp:lastModifiedBy>sadx</cp:lastModifiedBy>
  <cp:revision>22</cp:revision>
  <dcterms:created xsi:type="dcterms:W3CDTF">2020-07-07T21:06:39Z</dcterms:created>
  <dcterms:modified xsi:type="dcterms:W3CDTF">2022-05-09T17:42:09Z</dcterms:modified>
</cp:coreProperties>
</file>